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4"/>
  </p:notesMasterIdLst>
  <p:sldIdLst>
    <p:sldId id="256" r:id="rId2"/>
    <p:sldId id="257" r:id="rId3"/>
    <p:sldId id="258" r:id="rId4"/>
    <p:sldId id="259" r:id="rId5"/>
    <p:sldId id="367" r:id="rId6"/>
    <p:sldId id="260" r:id="rId7"/>
    <p:sldId id="261" r:id="rId8"/>
    <p:sldId id="368" r:id="rId9"/>
    <p:sldId id="262" r:id="rId10"/>
    <p:sldId id="263" r:id="rId11"/>
    <p:sldId id="264" r:id="rId12"/>
    <p:sldId id="271" r:id="rId13"/>
    <p:sldId id="272" r:id="rId14"/>
    <p:sldId id="273" r:id="rId15"/>
    <p:sldId id="274" r:id="rId16"/>
    <p:sldId id="277" r:id="rId17"/>
    <p:sldId id="278" r:id="rId18"/>
    <p:sldId id="279" r:id="rId19"/>
    <p:sldId id="280" r:id="rId20"/>
    <p:sldId id="281" r:id="rId21"/>
    <p:sldId id="282" r:id="rId22"/>
    <p:sldId id="283" r:id="rId23"/>
    <p:sldId id="285" r:id="rId24"/>
    <p:sldId id="287" r:id="rId25"/>
    <p:sldId id="288" r:id="rId26"/>
    <p:sldId id="289" r:id="rId27"/>
    <p:sldId id="291" r:id="rId28"/>
    <p:sldId id="292" r:id="rId29"/>
    <p:sldId id="293" r:id="rId30"/>
    <p:sldId id="294" r:id="rId31"/>
    <p:sldId id="295" r:id="rId32"/>
    <p:sldId id="296" r:id="rId33"/>
    <p:sldId id="297" r:id="rId34"/>
    <p:sldId id="298" r:id="rId35"/>
    <p:sldId id="299" r:id="rId36"/>
    <p:sldId id="311" r:id="rId37"/>
    <p:sldId id="313" r:id="rId38"/>
    <p:sldId id="328" r:id="rId39"/>
    <p:sldId id="346" r:id="rId40"/>
    <p:sldId id="360" r:id="rId41"/>
    <p:sldId id="365" r:id="rId42"/>
    <p:sldId id="366"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Georgia" panose="02040502050405020303" pitchFamily="18" charset="0"/>
      <p:regular r:id="rId51"/>
      <p:bold r:id="rId52"/>
      <p:italic r:id="rId53"/>
      <p:boldItalic r:id="rId54"/>
    </p:embeddedFont>
    <p:embeddedFont>
      <p:font typeface="Source Sans Pro"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7" roundtripDataSignature="AMtx7mi3AuOe85BSKfLUAyCOa06JtDkG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27BB6F-72D3-4282-B397-C1C5DADB1E89}">
  <a:tblStyle styleId="{0027BB6F-72D3-4282-B397-C1C5DADB1E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76" y="1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138" Type="http://schemas.openxmlformats.org/officeDocument/2006/relationships/presProps" Target="presProps.xml"/><Relationship Id="rId141"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13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142714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2203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1758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493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21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28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4751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4733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9375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067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9403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262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0461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095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1029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1249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7584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3755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3641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9819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73784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9421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081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0795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1520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3633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2325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1653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3098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1502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2561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6754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48295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f7b72651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gf7b72651a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7380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7823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f7b72651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f7b72651a6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4277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449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15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608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970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140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3693F21-BB04-4D83-BA3E-31E7FBF0DBE8}"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601556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3693F21-BB04-4D83-BA3E-31E7FBF0DBE8}"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017277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3693F21-BB04-4D83-BA3E-31E7FBF0DBE8}"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06398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112"/>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6" name="Google Shape;16;p1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7" name="Google Shape;17;p11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1525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3693F21-BB04-4D83-BA3E-31E7FBF0DBE8}"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587382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693F21-BB04-4D83-BA3E-31E7FBF0DBE8}"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7266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3693F21-BB04-4D83-BA3E-31E7FBF0DBE8}"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818964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3693F21-BB04-4D83-BA3E-31E7FBF0DBE8}" type="datetimeFigureOut">
              <a:rPr lang="en-IN" smtClean="0"/>
              <a:t>11-07-2023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14514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3693F21-BB04-4D83-BA3E-31E7FBF0DBE8}" type="datetimeFigureOut">
              <a:rPr lang="en-IN" smtClean="0"/>
              <a:t>11-07-2023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73653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93F21-BB04-4D83-BA3E-31E7FBF0DBE8}" type="datetimeFigureOut">
              <a:rPr lang="en-IN" smtClean="0"/>
              <a:t>11-07-2023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3120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693F21-BB04-4D83-BA3E-31E7FBF0DBE8}"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52002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693F21-BB04-4D83-BA3E-31E7FBF0DBE8}"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27972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3693F21-BB04-4D83-BA3E-31E7FBF0DBE8}" type="datetimeFigureOut">
              <a:rPr lang="en-IN" smtClean="0"/>
              <a:t>11-07-2023</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629003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hatis.techtarget.com/definition/operating-system-O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searchmobilecomputing.techtarget.com/definition/tablet-PC"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javatpoint.com/android-tutoria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hyperlink" Target="https://www.javatpoint.com/operating-system" TargetMode="External"/><Relationship Id="rId4" Type="http://schemas.openxmlformats.org/officeDocument/2006/relationships/hyperlink" Target="https://www.javatpoint.com/operating-system-interview-question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hyperlink" Target="https://www.cnet.com/news/android-q-beta-3-bubbles-live-caption-privacy-settings-and-other-exciting-features/" TargetMode="External"/><Relationship Id="rId3" Type="http://schemas.openxmlformats.org/officeDocument/2006/relationships/hyperlink" Target="https://www.cnet.com/news/roasting-marshmallow-your-guide-to-android-6-0/" TargetMode="External"/><Relationship Id="rId7" Type="http://schemas.openxmlformats.org/officeDocument/2006/relationships/hyperlink" Target="https://www.cnet.com/products/android-pi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www.cnet.com/products/android-oreo/" TargetMode="External"/><Relationship Id="rId5" Type="http://schemas.openxmlformats.org/officeDocument/2006/relationships/hyperlink" Target="https://www.cnet.com/news/total-solar-eclipse-2017-glasses-maps-streaming-and-more/" TargetMode="External"/><Relationship Id="rId4" Type="http://schemas.openxmlformats.org/officeDocument/2006/relationships/hyperlink" Target="https://www.cnet.com/products/google-android-nougat/" TargetMode="External"/><Relationship Id="rId9" Type="http://schemas.openxmlformats.org/officeDocument/2006/relationships/hyperlink" Target="https://www.cnet.com/news/android-q-beta-3-dark-theme-is-now-easy-to-turn-on-but-other-apps-still-dont-wor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www.webopedia.com/definitions/pda/" TargetMode="External"/><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hyperlink" Target="https://www.webopedia.com/definitions/application/" TargetMode="External"/><Relationship Id="rId4" Type="http://schemas.openxmlformats.org/officeDocument/2006/relationships/hyperlink" Target="https://www.webopedia.com/definitions/smartphon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323697" y="168774"/>
            <a:ext cx="6858000" cy="17907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b="1" dirty="0"/>
              <a:t>1: Introduction</a:t>
            </a:r>
            <a:endParaRPr b="1" dirty="0"/>
          </a:p>
        </p:txBody>
      </p:sp>
      <p:sp>
        <p:nvSpPr>
          <p:cNvPr id="59" name="Google Shape;59;p1"/>
          <p:cNvSpPr txBox="1">
            <a:spLocks noGrp="1"/>
          </p:cNvSpPr>
          <p:nvPr>
            <p:ph type="subTitle" idx="1"/>
          </p:nvPr>
        </p:nvSpPr>
        <p:spPr>
          <a:xfrm>
            <a:off x="533400" y="1959474"/>
            <a:ext cx="6858000" cy="1241822"/>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2"/>
              </a:buClr>
              <a:buSzPts val="1100"/>
              <a:buFont typeface="Arial"/>
              <a:buNone/>
            </a:pPr>
            <a:r>
              <a:rPr lang="en" dirty="0"/>
              <a:t>Mobile App Development</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51925" y="11545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Mobile Operating System</a:t>
            </a:r>
            <a:endParaRPr/>
          </a:p>
        </p:txBody>
      </p:sp>
      <p:sp>
        <p:nvSpPr>
          <p:cNvPr id="101" name="Google Shape;101;p8"/>
          <p:cNvSpPr txBox="1">
            <a:spLocks noGrp="1"/>
          </p:cNvSpPr>
          <p:nvPr>
            <p:ph type="body" idx="1"/>
          </p:nvPr>
        </p:nvSpPr>
        <p:spPr>
          <a:xfrm>
            <a:off x="99875" y="808975"/>
            <a:ext cx="9044100" cy="4334400"/>
          </a:xfrm>
          <a:prstGeom prst="rect">
            <a:avLst/>
          </a:prstGeom>
          <a:noFill/>
          <a:ln>
            <a:noFill/>
          </a:ln>
        </p:spPr>
        <p:txBody>
          <a:bodyPr spcFirstLastPara="1" wrap="square" lIns="91425" tIns="91425" rIns="91425" bIns="91425" anchor="t" anchorCtr="0">
            <a:normAutofit/>
          </a:bodyPr>
          <a:lstStyle/>
          <a:p>
            <a:pPr marL="457200" lvl="0" indent="-336550" algn="l" rtl="0">
              <a:lnSpc>
                <a:spcPct val="115000"/>
              </a:lnSpc>
              <a:spcBef>
                <a:spcPts val="100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A mobile operating system (</a:t>
            </a:r>
            <a:r>
              <a:rPr lang="en" sz="1700" u="sng">
                <a:solidFill>
                  <a:srgbClr val="000000"/>
                </a:solidFill>
                <a:highlight>
                  <a:srgbClr val="FFFFFF"/>
                </a:highlight>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OS</a:t>
            </a:r>
            <a:r>
              <a:rPr lang="en" sz="1700">
                <a:solidFill>
                  <a:srgbClr val="000000"/>
                </a:solidFill>
                <a:highlight>
                  <a:srgbClr val="FFFFFF"/>
                </a:highlight>
                <a:latin typeface="Times New Roman"/>
                <a:ea typeface="Times New Roman"/>
                <a:cs typeface="Times New Roman"/>
                <a:sym typeface="Times New Roman"/>
              </a:rPr>
              <a:t>) is s</a:t>
            </a:r>
            <a:r>
              <a:rPr lang="en" sz="1700" b="1">
                <a:solidFill>
                  <a:srgbClr val="000000"/>
                </a:solidFill>
                <a:highlight>
                  <a:srgbClr val="FFFFFF"/>
                </a:highlight>
                <a:latin typeface="Times New Roman"/>
                <a:ea typeface="Times New Roman"/>
                <a:cs typeface="Times New Roman"/>
                <a:sym typeface="Times New Roman"/>
              </a:rPr>
              <a:t>oftware that allows smartphones</a:t>
            </a:r>
            <a:r>
              <a:rPr lang="en" sz="1700">
                <a:solidFill>
                  <a:srgbClr val="000000"/>
                </a:solidFill>
                <a:highlight>
                  <a:srgbClr val="FFFFFF"/>
                </a:highlight>
                <a:latin typeface="Times New Roman"/>
                <a:ea typeface="Times New Roman"/>
                <a:cs typeface="Times New Roman"/>
                <a:sym typeface="Times New Roman"/>
              </a:rPr>
              <a:t>, </a:t>
            </a:r>
            <a:r>
              <a:rPr lang="en" sz="1700" u="sng">
                <a:solidFill>
                  <a:srgbClr val="000000"/>
                </a:solidFill>
                <a:highlight>
                  <a:srgbClr val="FFFFFF"/>
                </a:highlight>
                <a:latin typeface="Times New Roman"/>
                <a:ea typeface="Times New Roman"/>
                <a:cs typeface="Times New Roman"/>
                <a:sym typeface="Times New Rom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tablet PCs</a:t>
            </a:r>
            <a:r>
              <a:rPr lang="en" sz="1700">
                <a:solidFill>
                  <a:srgbClr val="000000"/>
                </a:solidFill>
                <a:highlight>
                  <a:srgbClr val="FFFFFF"/>
                </a:highlight>
                <a:latin typeface="Times New Roman"/>
                <a:ea typeface="Times New Roman"/>
                <a:cs typeface="Times New Roman"/>
                <a:sym typeface="Times New Roman"/>
              </a:rPr>
              <a:t> (personal computers) and other </a:t>
            </a:r>
            <a:r>
              <a:rPr lang="en" sz="1700" b="1">
                <a:solidFill>
                  <a:srgbClr val="000000"/>
                </a:solidFill>
                <a:highlight>
                  <a:srgbClr val="FFFFFF"/>
                </a:highlight>
                <a:latin typeface="Times New Roman"/>
                <a:ea typeface="Times New Roman"/>
                <a:cs typeface="Times New Roman"/>
                <a:sym typeface="Times New Roman"/>
              </a:rPr>
              <a:t>devices to run applications and programs.</a:t>
            </a:r>
            <a:endParaRPr sz="1700" b="1">
              <a:solidFill>
                <a:srgbClr val="000000"/>
              </a:solidFill>
              <a:highlight>
                <a:srgbClr val="FFFFFF"/>
              </a:highlight>
              <a:latin typeface="Times New Roman"/>
              <a:ea typeface="Times New Roman"/>
              <a:cs typeface="Times New Roman"/>
              <a:sym typeface="Times New Roman"/>
            </a:endParaRPr>
          </a:p>
          <a:p>
            <a:pPr marL="457200" lvl="0" indent="-336550" algn="l" rtl="0">
              <a:lnSpc>
                <a:spcPct val="115000"/>
              </a:lnSpc>
              <a:spcBef>
                <a:spcPts val="200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A mobile OS typically s</a:t>
            </a:r>
            <a:r>
              <a:rPr lang="en" sz="1700" b="1">
                <a:solidFill>
                  <a:srgbClr val="000000"/>
                </a:solidFill>
                <a:highlight>
                  <a:srgbClr val="FFFFFF"/>
                </a:highlight>
                <a:latin typeface="Times New Roman"/>
                <a:ea typeface="Times New Roman"/>
                <a:cs typeface="Times New Roman"/>
                <a:sym typeface="Times New Roman"/>
              </a:rPr>
              <a:t>tarts up when a device powers on</a:t>
            </a:r>
            <a:r>
              <a:rPr lang="en" sz="1700">
                <a:solidFill>
                  <a:srgbClr val="000000"/>
                </a:solidFill>
                <a:highlight>
                  <a:srgbClr val="FFFFFF"/>
                </a:highlight>
                <a:latin typeface="Times New Roman"/>
                <a:ea typeface="Times New Roman"/>
                <a:cs typeface="Times New Roman"/>
                <a:sym typeface="Times New Roman"/>
              </a:rPr>
              <a:t>, </a:t>
            </a:r>
            <a:r>
              <a:rPr lang="en" sz="1700" b="1">
                <a:solidFill>
                  <a:srgbClr val="000000"/>
                </a:solidFill>
                <a:highlight>
                  <a:srgbClr val="FFFFFF"/>
                </a:highlight>
                <a:latin typeface="Times New Roman"/>
                <a:ea typeface="Times New Roman"/>
                <a:cs typeface="Times New Roman"/>
                <a:sym typeface="Times New Roman"/>
              </a:rPr>
              <a:t>presenting a screen with icons </a:t>
            </a:r>
            <a:r>
              <a:rPr lang="en" sz="1700">
                <a:solidFill>
                  <a:srgbClr val="000000"/>
                </a:solidFill>
                <a:highlight>
                  <a:srgbClr val="FFFFFF"/>
                </a:highlight>
                <a:latin typeface="Times New Roman"/>
                <a:ea typeface="Times New Roman"/>
                <a:cs typeface="Times New Roman"/>
                <a:sym typeface="Times New Roman"/>
              </a:rPr>
              <a:t>or tiles that present information and </a:t>
            </a:r>
            <a:r>
              <a:rPr lang="en" sz="1700" b="1">
                <a:solidFill>
                  <a:srgbClr val="000000"/>
                </a:solidFill>
                <a:highlight>
                  <a:srgbClr val="FFFFFF"/>
                </a:highlight>
                <a:latin typeface="Times New Roman"/>
                <a:ea typeface="Times New Roman"/>
                <a:cs typeface="Times New Roman"/>
                <a:sym typeface="Times New Roman"/>
              </a:rPr>
              <a:t>provide application access. </a:t>
            </a:r>
            <a:endParaRPr sz="1700" b="1">
              <a:solidFill>
                <a:srgbClr val="000000"/>
              </a:solidFill>
              <a:highlight>
                <a:srgbClr val="FFFFFF"/>
              </a:highlight>
              <a:latin typeface="Times New Roman"/>
              <a:ea typeface="Times New Roman"/>
              <a:cs typeface="Times New Roman"/>
              <a:sym typeface="Times New Roman"/>
            </a:endParaRPr>
          </a:p>
          <a:p>
            <a:pPr marL="457200" lvl="0" indent="-336550" algn="l" rtl="0">
              <a:lnSpc>
                <a:spcPct val="115000"/>
              </a:lnSpc>
              <a:spcBef>
                <a:spcPts val="100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Mobile operating systems also </a:t>
            </a:r>
            <a:r>
              <a:rPr lang="en" sz="1700" b="1">
                <a:solidFill>
                  <a:srgbClr val="000000"/>
                </a:solidFill>
                <a:highlight>
                  <a:srgbClr val="FFFFFF"/>
                </a:highlight>
                <a:latin typeface="Times New Roman"/>
                <a:ea typeface="Times New Roman"/>
                <a:cs typeface="Times New Roman"/>
                <a:sym typeface="Times New Roman"/>
              </a:rPr>
              <a:t>manage cellular and wireless network connectivity,</a:t>
            </a:r>
            <a:r>
              <a:rPr lang="en" sz="1700">
                <a:solidFill>
                  <a:srgbClr val="000000"/>
                </a:solidFill>
                <a:highlight>
                  <a:srgbClr val="FFFFFF"/>
                </a:highlight>
                <a:latin typeface="Times New Roman"/>
                <a:ea typeface="Times New Roman"/>
                <a:cs typeface="Times New Roman"/>
                <a:sym typeface="Times New Roman"/>
              </a:rPr>
              <a:t> as well as phone access.</a:t>
            </a:r>
            <a:endParaRPr sz="1700">
              <a:solidFill>
                <a:srgbClr val="000000"/>
              </a:solidFill>
              <a:highlight>
                <a:srgbClr val="FFFFFF"/>
              </a:highlight>
              <a:latin typeface="Times New Roman"/>
              <a:ea typeface="Times New Roman"/>
              <a:cs typeface="Times New Roman"/>
              <a:sym typeface="Times New Roman"/>
            </a:endParaRPr>
          </a:p>
          <a:p>
            <a:pPr marL="457200" lvl="0" indent="-336550" algn="l" rtl="0">
              <a:lnSpc>
                <a:spcPct val="115000"/>
              </a:lnSpc>
              <a:spcBef>
                <a:spcPts val="100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A mobile operating system is an operating system that h</a:t>
            </a:r>
            <a:r>
              <a:rPr lang="en" sz="1700" b="1">
                <a:solidFill>
                  <a:srgbClr val="000000"/>
                </a:solidFill>
                <a:highlight>
                  <a:srgbClr val="FFFFFF"/>
                </a:highlight>
                <a:latin typeface="Times New Roman"/>
                <a:ea typeface="Times New Roman"/>
                <a:cs typeface="Times New Roman"/>
                <a:sym typeface="Times New Roman"/>
              </a:rPr>
              <a:t>elps to run other application software on mobile devices. </a:t>
            </a:r>
            <a:endParaRPr sz="1700" b="1">
              <a:solidFill>
                <a:srgbClr val="000000"/>
              </a:solidFill>
              <a:highlight>
                <a:srgbClr val="FFFFFF"/>
              </a:highlight>
              <a:latin typeface="Times New Roman"/>
              <a:ea typeface="Times New Roman"/>
              <a:cs typeface="Times New Roman"/>
              <a:sym typeface="Times New Roman"/>
            </a:endParaRPr>
          </a:p>
          <a:p>
            <a:pPr marL="457200" lvl="0" indent="-336550" algn="l" rtl="0">
              <a:lnSpc>
                <a:spcPct val="115000"/>
              </a:lnSpc>
              <a:spcBef>
                <a:spcPts val="1000"/>
              </a:spcBef>
              <a:spcAft>
                <a:spcPts val="120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It is the same kind of software as the famous computer operating systems lik</a:t>
            </a:r>
            <a:r>
              <a:rPr lang="en" sz="1700" b="1">
                <a:solidFill>
                  <a:srgbClr val="000000"/>
                </a:solidFill>
                <a:highlight>
                  <a:srgbClr val="FFFFFF"/>
                </a:highlight>
                <a:latin typeface="Times New Roman"/>
                <a:ea typeface="Times New Roman"/>
                <a:cs typeface="Times New Roman"/>
                <a:sym typeface="Times New Roman"/>
              </a:rPr>
              <a:t>e Linux and Windows, but now they are light and simple to some extent.</a:t>
            </a:r>
            <a:endParaRPr sz="1700" b="1">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317921" y="92501"/>
            <a:ext cx="6953737" cy="349954"/>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Types of Mobile Operating System</a:t>
            </a:r>
            <a:endParaRPr dirty="0"/>
          </a:p>
        </p:txBody>
      </p:sp>
      <p:sp>
        <p:nvSpPr>
          <p:cNvPr id="107" name="Google Shape;107;p9"/>
          <p:cNvSpPr txBox="1">
            <a:spLocks noGrp="1"/>
          </p:cNvSpPr>
          <p:nvPr>
            <p:ph type="body" idx="1"/>
          </p:nvPr>
        </p:nvSpPr>
        <p:spPr>
          <a:xfrm>
            <a:off x="-105746" y="535760"/>
            <a:ext cx="9144000" cy="3823274"/>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1000"/>
              </a:spcBef>
              <a:spcAft>
                <a:spcPts val="0"/>
              </a:spcAft>
              <a:buClr>
                <a:srgbClr val="000000"/>
              </a:buClr>
              <a:buSzPts val="1600"/>
              <a:buFont typeface="Times New Roman"/>
              <a:buChar char="❖"/>
            </a:pPr>
            <a:r>
              <a:rPr lang="en" sz="1550" b="1" dirty="0">
                <a:solidFill>
                  <a:srgbClr val="000000"/>
                </a:solidFill>
                <a:highlight>
                  <a:srgbClr val="FFFFFF"/>
                </a:highlight>
                <a:latin typeface="Times New Roman"/>
                <a:ea typeface="Times New Roman"/>
                <a:cs typeface="Times New Roman"/>
                <a:sym typeface="Times New Roman"/>
              </a:rPr>
              <a:t>Android OS:</a:t>
            </a:r>
            <a:r>
              <a:rPr lang="en" sz="1550" dirty="0">
                <a:solidFill>
                  <a:srgbClr val="000000"/>
                </a:solidFill>
                <a:highlight>
                  <a:srgbClr val="FFFFFF"/>
                </a:highlight>
                <a:latin typeface="Times New Roman"/>
                <a:ea typeface="Times New Roman"/>
                <a:cs typeface="Times New Roman"/>
                <a:sym typeface="Times New Roman"/>
              </a:rPr>
              <a:t> The </a:t>
            </a:r>
            <a:r>
              <a:rPr lang="en" sz="1550" dirty="0">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Android operating system </a:t>
            </a:r>
            <a:r>
              <a:rPr lang="en" sz="1550" dirty="0">
                <a:solidFill>
                  <a:srgbClr val="000000"/>
                </a:solidFill>
                <a:highlight>
                  <a:srgbClr val="FFFFFF"/>
                </a:highlight>
                <a:latin typeface="Times New Roman"/>
                <a:ea typeface="Times New Roman"/>
                <a:cs typeface="Times New Roman"/>
                <a:sym typeface="Times New Roman"/>
              </a:rPr>
              <a:t>is the most popular </a:t>
            </a:r>
            <a:r>
              <a:rPr lang="en" sz="1550" dirty="0">
                <a:solidFill>
                  <a:srgbClr val="000000"/>
                </a:solidFill>
                <a:highlight>
                  <a:srgbClr val="FFFFFF"/>
                </a:highlight>
                <a:uFill>
                  <a:noFill/>
                </a:uFill>
                <a:latin typeface="Times New Roman"/>
                <a:ea typeface="Times New Roman"/>
                <a:cs typeface="Times New Roman"/>
                <a:sym typeface="Times New Rom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operating system </a:t>
            </a:r>
            <a:r>
              <a:rPr lang="en" sz="1550" dirty="0">
                <a:solidFill>
                  <a:srgbClr val="000000"/>
                </a:solidFill>
                <a:highlight>
                  <a:srgbClr val="FFFFFF"/>
                </a:highlight>
                <a:latin typeface="Times New Roman"/>
                <a:ea typeface="Times New Roman"/>
                <a:cs typeface="Times New Roman"/>
                <a:sym typeface="Times New Roman"/>
              </a:rPr>
              <a:t>today. It is a mobile OS based on the </a:t>
            </a:r>
            <a:r>
              <a:rPr lang="en" sz="1550" b="1" dirty="0">
                <a:solidFill>
                  <a:srgbClr val="000000"/>
                </a:solidFill>
                <a:highlight>
                  <a:srgbClr val="FFFFFF"/>
                </a:highlight>
                <a:latin typeface="Times New Roman"/>
                <a:ea typeface="Times New Roman"/>
                <a:cs typeface="Times New Roman"/>
                <a:sym typeface="Times New Roman"/>
              </a:rPr>
              <a:t>Linux Kernel</a:t>
            </a:r>
            <a:r>
              <a:rPr lang="en" sz="1550" dirty="0">
                <a:solidFill>
                  <a:srgbClr val="000000"/>
                </a:solidFill>
                <a:highlight>
                  <a:srgbClr val="FFFFFF"/>
                </a:highlight>
                <a:latin typeface="Times New Roman"/>
                <a:ea typeface="Times New Roman"/>
                <a:cs typeface="Times New Roman"/>
                <a:sym typeface="Times New Roman"/>
              </a:rPr>
              <a:t> and </a:t>
            </a:r>
            <a:r>
              <a:rPr lang="en" sz="1550" b="1" dirty="0">
                <a:solidFill>
                  <a:srgbClr val="000000"/>
                </a:solidFill>
                <a:highlight>
                  <a:srgbClr val="FFFFFF"/>
                </a:highlight>
                <a:latin typeface="Times New Roman"/>
                <a:ea typeface="Times New Roman"/>
                <a:cs typeface="Times New Roman"/>
                <a:sym typeface="Times New Roman"/>
              </a:rPr>
              <a:t>open-source software</a:t>
            </a:r>
            <a:r>
              <a:rPr lang="en" sz="1550" dirty="0">
                <a:solidFill>
                  <a:srgbClr val="000000"/>
                </a:solidFill>
                <a:highlight>
                  <a:srgbClr val="FFFFFF"/>
                </a:highlight>
                <a:latin typeface="Times New Roman"/>
                <a:ea typeface="Times New Roman"/>
                <a:cs typeface="Times New Roman"/>
                <a:sym typeface="Times New Roman"/>
              </a:rPr>
              <a:t>. The android operating system was developed by </a:t>
            </a:r>
            <a:r>
              <a:rPr lang="en" sz="1550" b="1" dirty="0">
                <a:solidFill>
                  <a:srgbClr val="000000"/>
                </a:solidFill>
                <a:highlight>
                  <a:srgbClr val="FFFFFF"/>
                </a:highlight>
                <a:latin typeface="Times New Roman"/>
                <a:ea typeface="Times New Roman"/>
                <a:cs typeface="Times New Roman"/>
                <a:sym typeface="Times New Roman"/>
              </a:rPr>
              <a:t>Google</a:t>
            </a:r>
            <a:r>
              <a:rPr lang="en" sz="1550" dirty="0">
                <a:solidFill>
                  <a:srgbClr val="000000"/>
                </a:solidFill>
                <a:highlight>
                  <a:srgbClr val="FFFFFF"/>
                </a:highlight>
                <a:latin typeface="Times New Roman"/>
                <a:ea typeface="Times New Roman"/>
                <a:cs typeface="Times New Roman"/>
                <a:sym typeface="Times New Roman"/>
              </a:rPr>
              <a:t>. The first Android device was launched in </a:t>
            </a:r>
            <a:r>
              <a:rPr lang="en" sz="1550" b="1" dirty="0">
                <a:solidFill>
                  <a:srgbClr val="000000"/>
                </a:solidFill>
                <a:highlight>
                  <a:srgbClr val="FFFFFF"/>
                </a:highlight>
                <a:latin typeface="Times New Roman"/>
                <a:ea typeface="Times New Roman"/>
                <a:cs typeface="Times New Roman"/>
                <a:sym typeface="Times New Roman"/>
              </a:rPr>
              <a:t>2008</a:t>
            </a:r>
            <a:r>
              <a:rPr lang="en" sz="1550" dirty="0">
                <a:solidFill>
                  <a:srgbClr val="000000"/>
                </a:solidFill>
                <a:highlight>
                  <a:srgbClr val="FFFFFF"/>
                </a:highlight>
                <a:latin typeface="Times New Roman"/>
                <a:ea typeface="Times New Roman"/>
                <a:cs typeface="Times New Roman"/>
                <a:sym typeface="Times New Roman"/>
              </a:rPr>
              <a:t>.</a:t>
            </a:r>
            <a:endParaRPr sz="1550" dirty="0">
              <a:solidFill>
                <a:srgbClr val="000000"/>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1000"/>
              </a:spcBef>
              <a:spcAft>
                <a:spcPts val="0"/>
              </a:spcAft>
              <a:buClr>
                <a:srgbClr val="000000"/>
              </a:buClr>
              <a:buSzPts val="1600"/>
              <a:buFont typeface="Times New Roman"/>
              <a:buChar char="❖"/>
            </a:pPr>
            <a:r>
              <a:rPr lang="en" sz="1550" b="1" dirty="0">
                <a:solidFill>
                  <a:srgbClr val="000000"/>
                </a:solidFill>
                <a:highlight>
                  <a:srgbClr val="FFFFFF"/>
                </a:highlight>
                <a:latin typeface="Times New Roman"/>
                <a:ea typeface="Times New Roman"/>
                <a:cs typeface="Times New Roman"/>
                <a:sym typeface="Times New Roman"/>
              </a:rPr>
              <a:t>iPhone OS / iOS:</a:t>
            </a:r>
            <a:r>
              <a:rPr lang="en" sz="1550" dirty="0">
                <a:solidFill>
                  <a:srgbClr val="000000"/>
                </a:solidFill>
                <a:highlight>
                  <a:srgbClr val="FFFFFF"/>
                </a:highlight>
                <a:latin typeface="Times New Roman"/>
                <a:ea typeface="Times New Roman"/>
                <a:cs typeface="Times New Roman"/>
                <a:sym typeface="Times New Roman"/>
              </a:rPr>
              <a:t> The iOS was d</a:t>
            </a:r>
            <a:r>
              <a:rPr lang="en" sz="1550" b="1" dirty="0">
                <a:solidFill>
                  <a:srgbClr val="000000"/>
                </a:solidFill>
                <a:highlight>
                  <a:srgbClr val="FFFFFF"/>
                </a:highlight>
                <a:latin typeface="Times New Roman"/>
                <a:ea typeface="Times New Roman"/>
                <a:cs typeface="Times New Roman"/>
                <a:sym typeface="Times New Roman"/>
              </a:rPr>
              <a:t>eveloped by the Apple inc </a:t>
            </a:r>
            <a:r>
              <a:rPr lang="en" sz="1550" dirty="0">
                <a:solidFill>
                  <a:srgbClr val="000000"/>
                </a:solidFill>
                <a:highlight>
                  <a:srgbClr val="FFFFFF"/>
                </a:highlight>
                <a:latin typeface="Times New Roman"/>
                <a:ea typeface="Times New Roman"/>
                <a:cs typeface="Times New Roman"/>
                <a:sym typeface="Times New Roman"/>
              </a:rPr>
              <a:t>for the use on its device. The iOS operating system is the most popular operating system today. It is a very s</a:t>
            </a:r>
            <a:r>
              <a:rPr lang="en" sz="1550" b="1" dirty="0">
                <a:solidFill>
                  <a:srgbClr val="000000"/>
                </a:solidFill>
                <a:highlight>
                  <a:srgbClr val="FFFFFF"/>
                </a:highlight>
                <a:latin typeface="Times New Roman"/>
                <a:ea typeface="Times New Roman"/>
                <a:cs typeface="Times New Roman"/>
                <a:sym typeface="Times New Roman"/>
              </a:rPr>
              <a:t>ecure operating system</a:t>
            </a:r>
            <a:r>
              <a:rPr lang="en" sz="1550" dirty="0">
                <a:solidFill>
                  <a:srgbClr val="000000"/>
                </a:solidFill>
                <a:highlight>
                  <a:srgbClr val="FFFFFF"/>
                </a:highlight>
                <a:latin typeface="Times New Roman"/>
                <a:ea typeface="Times New Roman"/>
                <a:cs typeface="Times New Roman"/>
                <a:sym typeface="Times New Roman"/>
              </a:rPr>
              <a:t>. The iOS operating system is </a:t>
            </a:r>
            <a:r>
              <a:rPr lang="en" sz="1550" b="1" dirty="0">
                <a:solidFill>
                  <a:srgbClr val="000000"/>
                </a:solidFill>
                <a:highlight>
                  <a:srgbClr val="FFFFFF"/>
                </a:highlight>
                <a:latin typeface="Times New Roman"/>
                <a:ea typeface="Times New Roman"/>
                <a:cs typeface="Times New Roman"/>
                <a:sym typeface="Times New Roman"/>
              </a:rPr>
              <a:t>not available for any other mobiles.</a:t>
            </a:r>
            <a:endParaRPr sz="1550" b="1" dirty="0">
              <a:solidFill>
                <a:srgbClr val="000000"/>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1000"/>
              </a:spcBef>
              <a:spcAft>
                <a:spcPts val="0"/>
              </a:spcAft>
              <a:buClr>
                <a:srgbClr val="000000"/>
              </a:buClr>
              <a:buSzPts val="1600"/>
              <a:buFont typeface="Times New Roman"/>
              <a:buChar char="❖"/>
            </a:pPr>
            <a:r>
              <a:rPr lang="en" sz="1550" b="1" dirty="0">
                <a:solidFill>
                  <a:srgbClr val="000000"/>
                </a:solidFill>
                <a:highlight>
                  <a:srgbClr val="FFFFFF"/>
                </a:highlight>
                <a:latin typeface="Times New Roman"/>
                <a:ea typeface="Times New Roman"/>
                <a:cs typeface="Times New Roman"/>
                <a:sym typeface="Times New Roman"/>
              </a:rPr>
              <a:t>Windows Mobile OS:</a:t>
            </a:r>
            <a:r>
              <a:rPr lang="en" sz="1550" dirty="0">
                <a:solidFill>
                  <a:srgbClr val="000000"/>
                </a:solidFill>
                <a:highlight>
                  <a:srgbClr val="FFFFFF"/>
                </a:highlight>
                <a:latin typeface="Times New Roman"/>
                <a:ea typeface="Times New Roman"/>
                <a:cs typeface="Times New Roman"/>
                <a:sym typeface="Times New Roman"/>
              </a:rPr>
              <a:t> The window mobile OS is a mobile operating system that was developed by </a:t>
            </a:r>
            <a:r>
              <a:rPr lang="en" sz="1550" b="1" dirty="0">
                <a:solidFill>
                  <a:srgbClr val="000000"/>
                </a:solidFill>
                <a:highlight>
                  <a:srgbClr val="FFFFFF"/>
                </a:highlight>
                <a:latin typeface="Times New Roman"/>
                <a:ea typeface="Times New Roman"/>
                <a:cs typeface="Times New Roman"/>
                <a:sym typeface="Times New Roman"/>
              </a:rPr>
              <a:t>Microsoft</a:t>
            </a:r>
            <a:r>
              <a:rPr lang="en" sz="1550" dirty="0">
                <a:solidFill>
                  <a:srgbClr val="000000"/>
                </a:solidFill>
                <a:highlight>
                  <a:srgbClr val="FFFFFF"/>
                </a:highlight>
                <a:latin typeface="Times New Roman"/>
                <a:ea typeface="Times New Roman"/>
                <a:cs typeface="Times New Roman"/>
                <a:sym typeface="Times New Roman"/>
              </a:rPr>
              <a:t>. It was designed for the </a:t>
            </a:r>
            <a:r>
              <a:rPr lang="en" sz="1550" b="1" dirty="0">
                <a:solidFill>
                  <a:srgbClr val="000000"/>
                </a:solidFill>
                <a:highlight>
                  <a:srgbClr val="FFFFFF"/>
                </a:highlight>
                <a:latin typeface="Times New Roman"/>
                <a:ea typeface="Times New Roman"/>
                <a:cs typeface="Times New Roman"/>
                <a:sym typeface="Times New Roman"/>
              </a:rPr>
              <a:t>pocket PCs and smart mobiles.</a:t>
            </a:r>
            <a:endParaRPr sz="1550" b="1" dirty="0">
              <a:solidFill>
                <a:srgbClr val="000000"/>
              </a:solidFill>
              <a:highlight>
                <a:srgbClr val="FFFFFF"/>
              </a:highlight>
              <a:latin typeface="Times New Roman"/>
              <a:ea typeface="Times New Roman"/>
              <a:cs typeface="Times New Roman"/>
              <a:sym typeface="Times New Roman"/>
            </a:endParaRPr>
          </a:p>
          <a:p>
            <a:pPr marL="457200" lvl="0" indent="-330200" algn="just" rtl="0">
              <a:lnSpc>
                <a:spcPct val="115000"/>
              </a:lnSpc>
              <a:spcBef>
                <a:spcPts val="1000"/>
              </a:spcBef>
              <a:spcAft>
                <a:spcPts val="0"/>
              </a:spcAft>
              <a:buClr>
                <a:srgbClr val="000000"/>
              </a:buClr>
              <a:buSzPts val="1600"/>
              <a:buFont typeface="Times New Roman"/>
              <a:buChar char="❖"/>
            </a:pPr>
            <a:r>
              <a:rPr lang="en" sz="1550" b="1" dirty="0">
                <a:solidFill>
                  <a:srgbClr val="000000"/>
                </a:solidFill>
                <a:highlight>
                  <a:srgbClr val="FFFFFF"/>
                </a:highlight>
                <a:latin typeface="Times New Roman"/>
                <a:ea typeface="Times New Roman"/>
                <a:cs typeface="Times New Roman"/>
                <a:sym typeface="Times New Roman"/>
              </a:rPr>
              <a:t>BlackBerry OS:</a:t>
            </a:r>
            <a:r>
              <a:rPr lang="en" sz="1550" dirty="0">
                <a:solidFill>
                  <a:srgbClr val="000000"/>
                </a:solidFill>
                <a:highlight>
                  <a:srgbClr val="FFFFFF"/>
                </a:highlight>
                <a:latin typeface="Times New Roman"/>
                <a:ea typeface="Times New Roman"/>
                <a:cs typeface="Times New Roman"/>
                <a:sym typeface="Times New Roman"/>
              </a:rPr>
              <a:t> The BlackBerry </a:t>
            </a:r>
            <a:r>
              <a:rPr lang="en" sz="1550" dirty="0">
                <a:solidFill>
                  <a:srgbClr val="000000"/>
                </a:solidFill>
                <a:highlight>
                  <a:srgbClr val="FFFFFF"/>
                </a:highlight>
                <a:uFill>
                  <a:noFill/>
                </a:uFill>
                <a:latin typeface="Times New Roman"/>
                <a:ea typeface="Times New Roman"/>
                <a:cs typeface="Times New Roman"/>
                <a:sym typeface="Times New Roman"/>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operating system </a:t>
            </a:r>
            <a:r>
              <a:rPr lang="en" sz="1550" dirty="0">
                <a:solidFill>
                  <a:srgbClr val="000000"/>
                </a:solidFill>
                <a:highlight>
                  <a:srgbClr val="FFFFFF"/>
                </a:highlight>
                <a:latin typeface="Times New Roman"/>
                <a:ea typeface="Times New Roman"/>
                <a:cs typeface="Times New Roman"/>
                <a:sym typeface="Times New Roman"/>
              </a:rPr>
              <a:t>is a mobile operating system developed by </a:t>
            </a:r>
            <a:r>
              <a:rPr lang="en" sz="1550" b="1" dirty="0">
                <a:solidFill>
                  <a:srgbClr val="000000"/>
                </a:solidFill>
                <a:highlight>
                  <a:srgbClr val="FFFFFF"/>
                </a:highlight>
                <a:latin typeface="Times New Roman"/>
                <a:ea typeface="Times New Roman"/>
                <a:cs typeface="Times New Roman"/>
                <a:sym typeface="Times New Roman"/>
              </a:rPr>
              <a:t>Research In Motion</a:t>
            </a:r>
            <a:r>
              <a:rPr lang="en" sz="1550" dirty="0">
                <a:solidFill>
                  <a:srgbClr val="000000"/>
                </a:solidFill>
                <a:highlight>
                  <a:srgbClr val="FFFFFF"/>
                </a:highlight>
                <a:latin typeface="Times New Roman"/>
                <a:ea typeface="Times New Roman"/>
                <a:cs typeface="Times New Roman"/>
                <a:sym typeface="Times New Roman"/>
              </a:rPr>
              <a:t> (RIM). This operating system was designed </a:t>
            </a:r>
            <a:r>
              <a:rPr lang="en" sz="1550" b="1" dirty="0">
                <a:solidFill>
                  <a:srgbClr val="000000"/>
                </a:solidFill>
                <a:highlight>
                  <a:srgbClr val="FFFFFF"/>
                </a:highlight>
                <a:latin typeface="Times New Roman"/>
                <a:ea typeface="Times New Roman"/>
                <a:cs typeface="Times New Roman"/>
                <a:sym typeface="Times New Roman"/>
              </a:rPr>
              <a:t>specifically for BlackBerry handheld devices</a:t>
            </a:r>
            <a:r>
              <a:rPr lang="en" sz="1550" b="1" dirty="0" smtClean="0">
                <a:solidFill>
                  <a:srgbClr val="000000"/>
                </a:solidFill>
                <a:highlight>
                  <a:srgbClr val="FFFFFF"/>
                </a:highlight>
                <a:latin typeface="Times New Roman"/>
                <a:ea typeface="Times New Roman"/>
                <a:cs typeface="Times New Roman"/>
                <a:sym typeface="Times New Roman"/>
              </a:rPr>
              <a:t>.</a:t>
            </a:r>
          </a:p>
          <a:p>
            <a:pPr indent="-330200" algn="just">
              <a:spcBef>
                <a:spcPts val="1000"/>
              </a:spcBef>
              <a:buClr>
                <a:srgbClr val="000000"/>
              </a:buClr>
              <a:buSzPts val="1600"/>
              <a:buFont typeface="Times New Roman"/>
              <a:buChar char="❖"/>
            </a:pPr>
            <a:r>
              <a:rPr lang="en-US" sz="1550" b="1" dirty="0">
                <a:solidFill>
                  <a:schemeClr val="dk2"/>
                </a:solidFill>
                <a:highlight>
                  <a:srgbClr val="FFFFFF"/>
                </a:highlight>
                <a:latin typeface="Times New Roman"/>
                <a:ea typeface="Times New Roman"/>
                <a:cs typeface="Times New Roman"/>
                <a:sym typeface="Times New Roman"/>
              </a:rPr>
              <a:t>Symbian OS:</a:t>
            </a:r>
            <a:r>
              <a:rPr lang="en-US" sz="1550" dirty="0">
                <a:solidFill>
                  <a:schemeClr val="dk2"/>
                </a:solidFill>
                <a:highlight>
                  <a:srgbClr val="FFFFFF"/>
                </a:highlight>
                <a:latin typeface="Times New Roman"/>
                <a:ea typeface="Times New Roman"/>
                <a:cs typeface="Times New Roman"/>
                <a:sym typeface="Times New Roman"/>
              </a:rPr>
              <a:t> Symbian operating system is a mobile operating system that provides a </a:t>
            </a:r>
            <a:r>
              <a:rPr lang="en-US" sz="1550" b="1" dirty="0">
                <a:solidFill>
                  <a:schemeClr val="dk2"/>
                </a:solidFill>
                <a:highlight>
                  <a:srgbClr val="FFFFFF"/>
                </a:highlight>
                <a:latin typeface="Times New Roman"/>
                <a:ea typeface="Times New Roman"/>
                <a:cs typeface="Times New Roman"/>
                <a:sym typeface="Times New Roman"/>
              </a:rPr>
              <a:t>high-level of integration with communication. </a:t>
            </a:r>
            <a:r>
              <a:rPr lang="en-US" sz="1550" dirty="0">
                <a:solidFill>
                  <a:schemeClr val="dk2"/>
                </a:solidFill>
                <a:highlight>
                  <a:srgbClr val="FFFFFF"/>
                </a:highlight>
                <a:latin typeface="Times New Roman"/>
                <a:ea typeface="Times New Roman"/>
                <a:cs typeface="Times New Roman"/>
                <a:sym typeface="Times New Roman"/>
              </a:rPr>
              <a:t>The Symbian operating system is based on the </a:t>
            </a:r>
            <a:r>
              <a:rPr lang="en-US" sz="1550" b="1" dirty="0">
                <a:solidFill>
                  <a:schemeClr val="dk2"/>
                </a:solidFill>
                <a:highlight>
                  <a:srgbClr val="FFFFFF"/>
                </a:highlight>
                <a:latin typeface="Times New Roman"/>
                <a:ea typeface="Times New Roman"/>
                <a:cs typeface="Times New Roman"/>
                <a:sym typeface="Times New Roman"/>
              </a:rPr>
              <a:t>java language.</a:t>
            </a:r>
            <a:r>
              <a:rPr lang="en-US" sz="1550" dirty="0">
                <a:solidFill>
                  <a:schemeClr val="dk2"/>
                </a:solidFill>
                <a:highlight>
                  <a:srgbClr val="FFFFFF"/>
                </a:highlight>
                <a:latin typeface="Times New Roman"/>
                <a:ea typeface="Times New Roman"/>
                <a:cs typeface="Times New Roman"/>
                <a:sym typeface="Times New Roman"/>
              </a:rPr>
              <a:t> It </a:t>
            </a:r>
            <a:r>
              <a:rPr lang="en-US" sz="1550" b="1" dirty="0">
                <a:solidFill>
                  <a:schemeClr val="dk2"/>
                </a:solidFill>
                <a:highlight>
                  <a:srgbClr val="FFFFFF"/>
                </a:highlight>
                <a:latin typeface="Times New Roman"/>
                <a:ea typeface="Times New Roman"/>
                <a:cs typeface="Times New Roman"/>
                <a:sym typeface="Times New Roman"/>
              </a:rPr>
              <a:t>combines middleware of wireless communications and</a:t>
            </a:r>
            <a:r>
              <a:rPr lang="en-US" sz="1550" dirty="0">
                <a:solidFill>
                  <a:schemeClr val="dk2"/>
                </a:solidFill>
                <a:highlight>
                  <a:srgbClr val="FFFFFF"/>
                </a:highlight>
                <a:latin typeface="Times New Roman"/>
                <a:ea typeface="Times New Roman"/>
                <a:cs typeface="Times New Roman"/>
                <a:sym typeface="Times New Roman"/>
              </a:rPr>
              <a:t> personal information management (</a:t>
            </a:r>
            <a:r>
              <a:rPr lang="en-US" sz="1550" b="1" dirty="0">
                <a:solidFill>
                  <a:schemeClr val="dk2"/>
                </a:solidFill>
                <a:highlight>
                  <a:srgbClr val="FFFFFF"/>
                </a:highlight>
                <a:latin typeface="Times New Roman"/>
                <a:ea typeface="Times New Roman"/>
                <a:cs typeface="Times New Roman"/>
                <a:sym typeface="Times New Roman"/>
              </a:rPr>
              <a:t>PIM</a:t>
            </a:r>
            <a:r>
              <a:rPr lang="en-US" sz="1550" dirty="0">
                <a:solidFill>
                  <a:schemeClr val="dk2"/>
                </a:solidFill>
                <a:highlight>
                  <a:srgbClr val="FFFFFF"/>
                </a:highlight>
                <a:latin typeface="Times New Roman"/>
                <a:ea typeface="Times New Roman"/>
                <a:cs typeface="Times New Roman"/>
                <a:sym typeface="Times New Roman"/>
              </a:rPr>
              <a:t>) functionality. </a:t>
            </a:r>
          </a:p>
          <a:p>
            <a:pPr marL="457200" lvl="0" indent="-330200" algn="just" rtl="0">
              <a:lnSpc>
                <a:spcPct val="115000"/>
              </a:lnSpc>
              <a:spcBef>
                <a:spcPts val="1000"/>
              </a:spcBef>
              <a:spcAft>
                <a:spcPts val="0"/>
              </a:spcAft>
              <a:buClr>
                <a:srgbClr val="000000"/>
              </a:buClr>
              <a:buSzPts val="1600"/>
              <a:buFont typeface="Times New Roman"/>
              <a:buChar char="❖"/>
            </a:pPr>
            <a:endParaRPr sz="1600" b="1" dirty="0">
              <a:solidFill>
                <a:srgbClr val="000000"/>
              </a:solidFill>
              <a:highlight>
                <a:srgbClr val="FFFFFF"/>
              </a:highlight>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1800"/>
              <a:buNone/>
            </a:pPr>
            <a:endParaRPr sz="1600" b="1" dirty="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211825"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Benefits of Mobile Apps</a:t>
            </a:r>
            <a:endParaRPr/>
          </a:p>
        </p:txBody>
      </p:sp>
      <p:sp>
        <p:nvSpPr>
          <p:cNvPr id="151" name="Google Shape;151;p16"/>
          <p:cNvSpPr txBox="1">
            <a:spLocks noGrp="1"/>
          </p:cNvSpPr>
          <p:nvPr>
            <p:ph type="body" idx="1"/>
          </p:nvPr>
        </p:nvSpPr>
        <p:spPr>
          <a:xfrm>
            <a:off x="59925" y="689125"/>
            <a:ext cx="9084000" cy="4354500"/>
          </a:xfrm>
          <a:prstGeom prst="rect">
            <a:avLst/>
          </a:prstGeom>
          <a:noFill/>
          <a:ln>
            <a:noFill/>
          </a:ln>
        </p:spPr>
        <p:txBody>
          <a:bodyPr spcFirstLastPara="1" wrap="square" lIns="91425" tIns="91425" rIns="91425" bIns="91425" anchor="t" anchorCtr="0">
            <a:normAutofit fontScale="25000" lnSpcReduction="20000"/>
          </a:bodyPr>
          <a:lstStyle/>
          <a:p>
            <a:pPr marL="457200" lvl="0" indent="-345066" algn="l" rtl="0">
              <a:lnSpc>
                <a:spcPct val="150000"/>
              </a:lnSpc>
              <a:spcBef>
                <a:spcPts val="0"/>
              </a:spcBef>
              <a:spcAft>
                <a:spcPts val="0"/>
              </a:spcAft>
              <a:buClr>
                <a:srgbClr val="000000"/>
              </a:buClr>
              <a:buSzPct val="100000"/>
              <a:buFont typeface="Times New Roman"/>
              <a:buChar char="★"/>
            </a:pPr>
            <a:r>
              <a:rPr lang="en" sz="7336" b="1">
                <a:solidFill>
                  <a:srgbClr val="000000"/>
                </a:solidFill>
                <a:highlight>
                  <a:srgbClr val="FFFFFF"/>
                </a:highlight>
                <a:latin typeface="Times New Roman"/>
                <a:ea typeface="Times New Roman"/>
                <a:cs typeface="Times New Roman"/>
                <a:sym typeface="Times New Roman"/>
              </a:rPr>
              <a:t>Mobile apps offer better personalization:</a:t>
            </a:r>
            <a:endParaRPr sz="7336" b="1">
              <a:solidFill>
                <a:srgbClr val="000000"/>
              </a:solidFill>
              <a:highlight>
                <a:srgbClr val="FFFFFF"/>
              </a:highlight>
              <a:latin typeface="Times New Roman"/>
              <a:ea typeface="Times New Roman"/>
              <a:cs typeface="Times New Roman"/>
              <a:sym typeface="Times New Roman"/>
            </a:endParaRPr>
          </a:p>
          <a:p>
            <a:pPr marL="914400" lvl="1" indent="-345064" algn="l" rtl="0">
              <a:lnSpc>
                <a:spcPct val="115000"/>
              </a:lnSpc>
              <a:spcBef>
                <a:spcPts val="0"/>
              </a:spcBef>
              <a:spcAft>
                <a:spcPts val="0"/>
              </a:spcAft>
              <a:buClr>
                <a:srgbClr val="000000"/>
              </a:buClr>
              <a:buSzPct val="100000"/>
              <a:buFont typeface="Times New Roman"/>
              <a:buChar char="○"/>
            </a:pPr>
            <a:r>
              <a:rPr lang="en" sz="7336">
                <a:solidFill>
                  <a:srgbClr val="000000"/>
                </a:solidFill>
                <a:highlight>
                  <a:srgbClr val="FFFFFF"/>
                </a:highlight>
                <a:latin typeface="Times New Roman"/>
                <a:ea typeface="Times New Roman"/>
                <a:cs typeface="Times New Roman"/>
                <a:sym typeface="Times New Roman"/>
              </a:rPr>
              <a:t>Offers tailored communication to users based on their interests, location, usage behavior, and more.</a:t>
            </a:r>
            <a:endParaRPr sz="7336">
              <a:solidFill>
                <a:srgbClr val="000000"/>
              </a:solidFill>
              <a:highlight>
                <a:srgbClr val="FFFFFF"/>
              </a:highlight>
              <a:latin typeface="Times New Roman"/>
              <a:ea typeface="Times New Roman"/>
              <a:cs typeface="Times New Roman"/>
              <a:sym typeface="Times New Roman"/>
            </a:endParaRPr>
          </a:p>
          <a:p>
            <a:pPr marL="457200" lvl="0" indent="-345066" algn="l" rtl="0">
              <a:lnSpc>
                <a:spcPct val="150000"/>
              </a:lnSpc>
              <a:spcBef>
                <a:spcPts val="0"/>
              </a:spcBef>
              <a:spcAft>
                <a:spcPts val="0"/>
              </a:spcAft>
              <a:buClr>
                <a:srgbClr val="000000"/>
              </a:buClr>
              <a:buSzPct val="100000"/>
              <a:buFont typeface="Times New Roman"/>
              <a:buChar char="★"/>
            </a:pPr>
            <a:r>
              <a:rPr lang="en" sz="7336" b="1">
                <a:solidFill>
                  <a:srgbClr val="000000"/>
                </a:solidFill>
                <a:highlight>
                  <a:srgbClr val="FFFFFF"/>
                </a:highlight>
                <a:latin typeface="Times New Roman"/>
                <a:ea typeface="Times New Roman"/>
                <a:cs typeface="Times New Roman"/>
                <a:sym typeface="Times New Roman"/>
              </a:rPr>
              <a:t>Ease of Sending Notifications:</a:t>
            </a:r>
            <a:endParaRPr sz="7336" b="1">
              <a:solidFill>
                <a:srgbClr val="000000"/>
              </a:solidFill>
              <a:highlight>
                <a:srgbClr val="FFFFFF"/>
              </a:highlight>
              <a:latin typeface="Times New Roman"/>
              <a:ea typeface="Times New Roman"/>
              <a:cs typeface="Times New Roman"/>
              <a:sym typeface="Times New Roman"/>
            </a:endParaRPr>
          </a:p>
          <a:p>
            <a:pPr marL="914400" lvl="1" indent="-345064" algn="l" rtl="0">
              <a:lnSpc>
                <a:spcPct val="115000"/>
              </a:lnSpc>
              <a:spcBef>
                <a:spcPts val="0"/>
              </a:spcBef>
              <a:spcAft>
                <a:spcPts val="0"/>
              </a:spcAft>
              <a:buClr>
                <a:srgbClr val="000000"/>
              </a:buClr>
              <a:buSzPct val="100000"/>
              <a:buFont typeface="Times New Roman"/>
              <a:buChar char="○"/>
            </a:pPr>
            <a:r>
              <a:rPr lang="en" sz="7336">
                <a:solidFill>
                  <a:srgbClr val="000000"/>
                </a:solidFill>
                <a:highlight>
                  <a:srgbClr val="FFFFFF"/>
                </a:highlight>
                <a:latin typeface="Times New Roman"/>
                <a:ea typeface="Times New Roman"/>
                <a:cs typeface="Times New Roman"/>
                <a:sym typeface="Times New Roman"/>
              </a:rPr>
              <a:t>These notifications are of two types: </a:t>
            </a:r>
            <a:r>
              <a:rPr lang="en" sz="7336" i="1">
                <a:solidFill>
                  <a:srgbClr val="000000"/>
                </a:solidFill>
                <a:highlight>
                  <a:srgbClr val="FFFFFF"/>
                </a:highlight>
                <a:latin typeface="Times New Roman"/>
                <a:ea typeface="Times New Roman"/>
                <a:cs typeface="Times New Roman"/>
                <a:sym typeface="Times New Roman"/>
              </a:rPr>
              <a:t>push</a:t>
            </a:r>
            <a:r>
              <a:rPr lang="en" sz="7336">
                <a:solidFill>
                  <a:srgbClr val="000000"/>
                </a:solidFill>
                <a:highlight>
                  <a:srgbClr val="FFFFFF"/>
                </a:highlight>
                <a:latin typeface="Times New Roman"/>
                <a:ea typeface="Times New Roman"/>
                <a:cs typeface="Times New Roman"/>
                <a:sym typeface="Times New Roman"/>
              </a:rPr>
              <a:t> and </a:t>
            </a:r>
            <a:r>
              <a:rPr lang="en" sz="7336" i="1">
                <a:solidFill>
                  <a:srgbClr val="000000"/>
                </a:solidFill>
                <a:highlight>
                  <a:srgbClr val="FFFFFF"/>
                </a:highlight>
                <a:latin typeface="Times New Roman"/>
                <a:ea typeface="Times New Roman"/>
                <a:cs typeface="Times New Roman"/>
                <a:sym typeface="Times New Roman"/>
              </a:rPr>
              <a:t>in-app</a:t>
            </a:r>
            <a:r>
              <a:rPr lang="en" sz="7336">
                <a:solidFill>
                  <a:srgbClr val="000000"/>
                </a:solidFill>
                <a:highlight>
                  <a:srgbClr val="FFFFFF"/>
                </a:highlight>
                <a:latin typeface="Times New Roman"/>
                <a:ea typeface="Times New Roman"/>
                <a:cs typeface="Times New Roman"/>
                <a:sym typeface="Times New Roman"/>
              </a:rPr>
              <a:t> notifications. Both are exciting alternatives for </a:t>
            </a:r>
            <a:endParaRPr sz="7336">
              <a:solidFill>
                <a:srgbClr val="000000"/>
              </a:solidFill>
              <a:highlight>
                <a:srgbClr val="FFFFFF"/>
              </a:highlight>
              <a:latin typeface="Times New Roman"/>
              <a:ea typeface="Times New Roman"/>
              <a:cs typeface="Times New Roman"/>
              <a:sym typeface="Times New Roman"/>
            </a:endParaRPr>
          </a:p>
          <a:p>
            <a:pPr marL="914400" lvl="1" indent="-345064" algn="l" rtl="0">
              <a:lnSpc>
                <a:spcPct val="115000"/>
              </a:lnSpc>
              <a:spcBef>
                <a:spcPts val="0"/>
              </a:spcBef>
              <a:spcAft>
                <a:spcPts val="0"/>
              </a:spcAft>
              <a:buClr>
                <a:srgbClr val="000000"/>
              </a:buClr>
              <a:buSzPct val="100000"/>
              <a:buFont typeface="Times New Roman"/>
              <a:buChar char="○"/>
            </a:pPr>
            <a:r>
              <a:rPr lang="en" sz="7336">
                <a:solidFill>
                  <a:srgbClr val="000000"/>
                </a:solidFill>
                <a:highlight>
                  <a:srgbClr val="FFFFFF"/>
                </a:highlight>
                <a:latin typeface="Times New Roman"/>
                <a:ea typeface="Times New Roman"/>
                <a:cs typeface="Times New Roman"/>
                <a:sym typeface="Times New Roman"/>
              </a:rPr>
              <a:t>communicating with app users in a far less intrusive manner.</a:t>
            </a:r>
            <a:endParaRPr sz="7336">
              <a:solidFill>
                <a:srgbClr val="000000"/>
              </a:solidFill>
              <a:highlight>
                <a:srgbClr val="FFFFFF"/>
              </a:highlight>
              <a:latin typeface="Times New Roman"/>
              <a:ea typeface="Times New Roman"/>
              <a:cs typeface="Times New Roman"/>
              <a:sym typeface="Times New Roman"/>
            </a:endParaRPr>
          </a:p>
          <a:p>
            <a:pPr marL="457200" lvl="0" indent="-345066" algn="l" rtl="0">
              <a:lnSpc>
                <a:spcPct val="150000"/>
              </a:lnSpc>
              <a:spcBef>
                <a:spcPts val="0"/>
              </a:spcBef>
              <a:spcAft>
                <a:spcPts val="0"/>
              </a:spcAft>
              <a:buClr>
                <a:srgbClr val="000000"/>
              </a:buClr>
              <a:buSzPct val="100000"/>
              <a:buFont typeface="Times New Roman"/>
              <a:buChar char="★"/>
            </a:pPr>
            <a:r>
              <a:rPr lang="en" sz="7336" b="1">
                <a:solidFill>
                  <a:srgbClr val="000000"/>
                </a:solidFill>
                <a:highlight>
                  <a:srgbClr val="FFFFFF"/>
                </a:highlight>
                <a:latin typeface="Times New Roman"/>
                <a:ea typeface="Times New Roman"/>
                <a:cs typeface="Times New Roman"/>
                <a:sym typeface="Times New Roman"/>
              </a:rPr>
              <a:t>Making use of mobile device features</a:t>
            </a:r>
            <a:endParaRPr sz="7336" b="1">
              <a:solidFill>
                <a:srgbClr val="000000"/>
              </a:solidFill>
              <a:highlight>
                <a:srgbClr val="FFFFFF"/>
              </a:highlight>
              <a:latin typeface="Times New Roman"/>
              <a:ea typeface="Times New Roman"/>
              <a:cs typeface="Times New Roman"/>
              <a:sym typeface="Times New Roman"/>
            </a:endParaRPr>
          </a:p>
          <a:p>
            <a:pPr marL="914400" lvl="1" indent="-345064" algn="l" rtl="0">
              <a:lnSpc>
                <a:spcPct val="115000"/>
              </a:lnSpc>
              <a:spcBef>
                <a:spcPts val="0"/>
              </a:spcBef>
              <a:spcAft>
                <a:spcPts val="0"/>
              </a:spcAft>
              <a:buClr>
                <a:srgbClr val="000000"/>
              </a:buClr>
              <a:buSzPct val="100000"/>
              <a:buFont typeface="Times New Roman"/>
              <a:buChar char="○"/>
            </a:pPr>
            <a:r>
              <a:rPr lang="en" sz="7336">
                <a:solidFill>
                  <a:srgbClr val="000000"/>
                </a:solidFill>
                <a:highlight>
                  <a:srgbClr val="FFFFFF"/>
                </a:highlight>
                <a:latin typeface="Times New Roman"/>
                <a:ea typeface="Times New Roman"/>
                <a:cs typeface="Times New Roman"/>
                <a:sym typeface="Times New Roman"/>
              </a:rPr>
              <a:t>Mobile apps have the advantage of utilizing features of a mobile device like camera, contact list, GPS, phone calls, accelerometer, compass, etc.</a:t>
            </a:r>
            <a:endParaRPr sz="7336">
              <a:solidFill>
                <a:srgbClr val="000000"/>
              </a:solidFill>
              <a:highlight>
                <a:srgbClr val="FFFFFF"/>
              </a:highlight>
              <a:latin typeface="Times New Roman"/>
              <a:ea typeface="Times New Roman"/>
              <a:cs typeface="Times New Roman"/>
              <a:sym typeface="Times New Roman"/>
            </a:endParaRPr>
          </a:p>
          <a:p>
            <a:pPr marL="457200" lvl="0" indent="-345066" algn="l" rtl="0">
              <a:lnSpc>
                <a:spcPct val="150000"/>
              </a:lnSpc>
              <a:spcBef>
                <a:spcPts val="0"/>
              </a:spcBef>
              <a:spcAft>
                <a:spcPts val="0"/>
              </a:spcAft>
              <a:buClr>
                <a:srgbClr val="000000"/>
              </a:buClr>
              <a:buSzPct val="100000"/>
              <a:buFont typeface="Times New Roman"/>
              <a:buChar char="★"/>
            </a:pPr>
            <a:r>
              <a:rPr lang="en" sz="7336" b="1">
                <a:solidFill>
                  <a:srgbClr val="000000"/>
                </a:solidFill>
                <a:highlight>
                  <a:srgbClr val="FFFFFF"/>
                </a:highlight>
                <a:latin typeface="Times New Roman"/>
                <a:ea typeface="Times New Roman"/>
                <a:cs typeface="Times New Roman"/>
                <a:sym typeface="Times New Roman"/>
              </a:rPr>
              <a:t>Ability to work offline</a:t>
            </a:r>
            <a:endParaRPr sz="7336" b="1">
              <a:solidFill>
                <a:srgbClr val="000000"/>
              </a:solidFill>
              <a:highlight>
                <a:srgbClr val="FFFFFF"/>
              </a:highlight>
              <a:latin typeface="Times New Roman"/>
              <a:ea typeface="Times New Roman"/>
              <a:cs typeface="Times New Roman"/>
              <a:sym typeface="Times New Roman"/>
            </a:endParaRPr>
          </a:p>
          <a:p>
            <a:pPr marL="914400" lvl="1" indent="-345064" algn="l" rtl="0">
              <a:lnSpc>
                <a:spcPct val="115000"/>
              </a:lnSpc>
              <a:spcBef>
                <a:spcPts val="0"/>
              </a:spcBef>
              <a:spcAft>
                <a:spcPts val="0"/>
              </a:spcAft>
              <a:buClr>
                <a:srgbClr val="000000"/>
              </a:buClr>
              <a:buSzPct val="100000"/>
              <a:buFont typeface="Times New Roman"/>
              <a:buChar char="○"/>
            </a:pPr>
            <a:r>
              <a:rPr lang="en" sz="7336">
                <a:solidFill>
                  <a:srgbClr val="000000"/>
                </a:solidFill>
                <a:highlight>
                  <a:srgbClr val="FFFFFF"/>
                </a:highlight>
                <a:latin typeface="Times New Roman"/>
                <a:ea typeface="Times New Roman"/>
                <a:cs typeface="Times New Roman"/>
                <a:sym typeface="Times New Roman"/>
              </a:rPr>
              <a:t>It is probably the most fundamental difference between a mobile website and an app.</a:t>
            </a:r>
            <a:endParaRPr sz="7336">
              <a:solidFill>
                <a:srgbClr val="000000"/>
              </a:solidFill>
              <a:highlight>
                <a:srgbClr val="FFFFFF"/>
              </a:highlight>
              <a:latin typeface="Times New Roman"/>
              <a:ea typeface="Times New Roman"/>
              <a:cs typeface="Times New Roman"/>
              <a:sym typeface="Times New Roman"/>
            </a:endParaRPr>
          </a:p>
          <a:p>
            <a:pPr marL="914400" lvl="1" indent="-345064" algn="l" rtl="0">
              <a:lnSpc>
                <a:spcPct val="115000"/>
              </a:lnSpc>
              <a:spcBef>
                <a:spcPts val="0"/>
              </a:spcBef>
              <a:spcAft>
                <a:spcPts val="0"/>
              </a:spcAft>
              <a:buClr>
                <a:srgbClr val="000000"/>
              </a:buClr>
              <a:buSzPct val="100000"/>
              <a:buFont typeface="Times New Roman"/>
              <a:buChar char="○"/>
            </a:pPr>
            <a:r>
              <a:rPr lang="en" sz="7336">
                <a:solidFill>
                  <a:srgbClr val="000000"/>
                </a:solidFill>
                <a:highlight>
                  <a:srgbClr val="FFFFFF"/>
                </a:highlight>
                <a:latin typeface="Times New Roman"/>
                <a:ea typeface="Times New Roman"/>
                <a:cs typeface="Times New Roman"/>
                <a:sym typeface="Times New Roman"/>
              </a:rPr>
              <a:t>Although apps too might require internet connectivity to perform most of their tasks, they can still offer basic content and functionality to users in </a:t>
            </a:r>
            <a:r>
              <a:rPr lang="en" sz="7336" i="1">
                <a:solidFill>
                  <a:srgbClr val="000000"/>
                </a:solidFill>
                <a:highlight>
                  <a:srgbClr val="FFFFFF"/>
                </a:highlight>
                <a:latin typeface="Times New Roman"/>
                <a:ea typeface="Times New Roman"/>
                <a:cs typeface="Times New Roman"/>
                <a:sym typeface="Times New Roman"/>
              </a:rPr>
              <a:t>offline</a:t>
            </a:r>
            <a:r>
              <a:rPr lang="en" sz="7336">
                <a:solidFill>
                  <a:srgbClr val="000000"/>
                </a:solidFill>
                <a:highlight>
                  <a:srgbClr val="FFFFFF"/>
                </a:highlight>
                <a:latin typeface="Times New Roman"/>
                <a:ea typeface="Times New Roman"/>
                <a:cs typeface="Times New Roman"/>
                <a:sym typeface="Times New Roman"/>
              </a:rPr>
              <a:t> mod</a:t>
            </a:r>
            <a:endParaRPr sz="7336">
              <a:solidFill>
                <a:srgbClr val="000000"/>
              </a:solidFill>
              <a:highlight>
                <a:srgbClr val="FFFFFF"/>
              </a:highlight>
              <a:latin typeface="Times New Roman"/>
              <a:ea typeface="Times New Roman"/>
              <a:cs typeface="Times New Roman"/>
              <a:sym typeface="Times New Roman"/>
            </a:endParaRPr>
          </a:p>
          <a:p>
            <a:pPr marL="457200" lvl="0" indent="0" algn="l" rtl="0">
              <a:lnSpc>
                <a:spcPct val="150000"/>
              </a:lnSpc>
              <a:spcBef>
                <a:spcPts val="2300"/>
              </a:spcBef>
              <a:spcAft>
                <a:spcPts val="1500"/>
              </a:spcAft>
              <a:buSzPct val="388349"/>
              <a:buNone/>
            </a:pPr>
            <a:endParaRPr sz="1854">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211825"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Benefits of Mobile Apps</a:t>
            </a:r>
            <a:endParaRPr/>
          </a:p>
        </p:txBody>
      </p:sp>
      <p:sp>
        <p:nvSpPr>
          <p:cNvPr id="157" name="Google Shape;157;p17"/>
          <p:cNvSpPr txBox="1">
            <a:spLocks noGrp="1"/>
          </p:cNvSpPr>
          <p:nvPr>
            <p:ph type="body" idx="1"/>
          </p:nvPr>
        </p:nvSpPr>
        <p:spPr>
          <a:xfrm>
            <a:off x="59925" y="689125"/>
            <a:ext cx="9084000" cy="4354500"/>
          </a:xfrm>
          <a:prstGeom prst="rect">
            <a:avLst/>
          </a:prstGeom>
          <a:noFill/>
          <a:ln>
            <a:noFill/>
          </a:ln>
        </p:spPr>
        <p:txBody>
          <a:bodyPr spcFirstLastPara="1" wrap="square" lIns="91425" tIns="91425" rIns="91425" bIns="91425" anchor="t" anchorCtr="0">
            <a:normAutofit fontScale="70000" lnSpcReduction="20000"/>
          </a:bodyPr>
          <a:lstStyle/>
          <a:p>
            <a:pPr marL="457200" lvl="0" indent="-330551" algn="l" rtl="0">
              <a:lnSpc>
                <a:spcPct val="115000"/>
              </a:lnSpc>
              <a:spcBef>
                <a:spcPts val="0"/>
              </a:spcBef>
              <a:spcAft>
                <a:spcPts val="0"/>
              </a:spcAft>
              <a:buClr>
                <a:schemeClr val="dk2"/>
              </a:buClr>
              <a:buSzPct val="100000"/>
              <a:buFont typeface="Times New Roman"/>
              <a:buChar char="★"/>
            </a:pPr>
            <a:r>
              <a:rPr lang="en" sz="2293" b="1">
                <a:solidFill>
                  <a:schemeClr val="dk2"/>
                </a:solidFill>
                <a:highlight>
                  <a:srgbClr val="FFFFFF"/>
                </a:highlight>
                <a:latin typeface="Times New Roman"/>
                <a:ea typeface="Times New Roman"/>
                <a:cs typeface="Times New Roman"/>
                <a:sym typeface="Times New Roman"/>
              </a:rPr>
              <a:t>Freedom in designing</a:t>
            </a:r>
            <a:endParaRPr sz="2293" b="1">
              <a:solidFill>
                <a:schemeClr val="dk2"/>
              </a:solidFill>
              <a:highlight>
                <a:srgbClr val="FFFFFF"/>
              </a:highlight>
              <a:latin typeface="Times New Roman"/>
              <a:ea typeface="Times New Roman"/>
              <a:cs typeface="Times New Roman"/>
              <a:sym typeface="Times New Roman"/>
            </a:endParaRPr>
          </a:p>
          <a:p>
            <a:pPr marL="914400" lvl="1" indent="-330551" algn="l" rtl="0">
              <a:lnSpc>
                <a:spcPct val="115000"/>
              </a:lnSpc>
              <a:spcBef>
                <a:spcPts val="1500"/>
              </a:spcBef>
              <a:spcAft>
                <a:spcPts val="0"/>
              </a:spcAft>
              <a:buClr>
                <a:schemeClr val="dk2"/>
              </a:buClr>
              <a:buSzPct val="100000"/>
              <a:buFont typeface="Times New Roman"/>
              <a:buChar char="○"/>
            </a:pPr>
            <a:r>
              <a:rPr lang="en" sz="2293">
                <a:solidFill>
                  <a:schemeClr val="dk2"/>
                </a:solidFill>
                <a:highlight>
                  <a:srgbClr val="FFFFFF"/>
                </a:highlight>
                <a:latin typeface="Times New Roman"/>
                <a:ea typeface="Times New Roman"/>
                <a:cs typeface="Times New Roman"/>
                <a:sym typeface="Times New Roman"/>
              </a:rPr>
              <a:t>A mobile app can be </a:t>
            </a:r>
            <a:r>
              <a:rPr lang="en" sz="2293" b="1">
                <a:solidFill>
                  <a:schemeClr val="dk2"/>
                </a:solidFill>
                <a:highlight>
                  <a:srgbClr val="FFFFFF"/>
                </a:highlight>
                <a:latin typeface="Times New Roman"/>
                <a:ea typeface="Times New Roman"/>
                <a:cs typeface="Times New Roman"/>
                <a:sym typeface="Times New Roman"/>
              </a:rPr>
              <a:t>designed with a lot of elaborate functions,</a:t>
            </a:r>
            <a:r>
              <a:rPr lang="en" sz="2293">
                <a:solidFill>
                  <a:schemeClr val="dk2"/>
                </a:solidFill>
                <a:highlight>
                  <a:srgbClr val="FFFFFF"/>
                </a:highlight>
                <a:latin typeface="Times New Roman"/>
                <a:ea typeface="Times New Roman"/>
                <a:cs typeface="Times New Roman"/>
                <a:sym typeface="Times New Roman"/>
              </a:rPr>
              <a:t> based on advanced gestures like ‘tap,’ ‘swipe,’ ‘drag,’ ‘pinch,’ ‘hold,’ and more.</a:t>
            </a:r>
            <a:endParaRPr sz="2293">
              <a:solidFill>
                <a:schemeClr val="dk2"/>
              </a:solidFill>
              <a:highlight>
                <a:srgbClr val="FFFFFF"/>
              </a:highlight>
              <a:latin typeface="Times New Roman"/>
              <a:ea typeface="Times New Roman"/>
              <a:cs typeface="Times New Roman"/>
              <a:sym typeface="Times New Roman"/>
            </a:endParaRPr>
          </a:p>
          <a:p>
            <a:pPr marL="914400" lvl="0" indent="0" algn="l" rtl="0">
              <a:lnSpc>
                <a:spcPct val="115000"/>
              </a:lnSpc>
              <a:spcBef>
                <a:spcPts val="0"/>
              </a:spcBef>
              <a:spcAft>
                <a:spcPts val="0"/>
              </a:spcAft>
              <a:buSzPct val="112142"/>
              <a:buNone/>
            </a:pPr>
            <a:endParaRPr sz="2293">
              <a:solidFill>
                <a:schemeClr val="dk2"/>
              </a:solidFill>
              <a:highlight>
                <a:srgbClr val="FFFFFF"/>
              </a:highlight>
              <a:latin typeface="Times New Roman"/>
              <a:ea typeface="Times New Roman"/>
              <a:cs typeface="Times New Roman"/>
              <a:sym typeface="Times New Roman"/>
            </a:endParaRPr>
          </a:p>
          <a:p>
            <a:pPr marL="457200" marR="0" lvl="0" indent="-330551" algn="l" rtl="0">
              <a:lnSpc>
                <a:spcPct val="150000"/>
              </a:lnSpc>
              <a:spcBef>
                <a:spcPts val="0"/>
              </a:spcBef>
              <a:spcAft>
                <a:spcPts val="0"/>
              </a:spcAft>
              <a:buClr>
                <a:schemeClr val="dk2"/>
              </a:buClr>
              <a:buSzPct val="100000"/>
              <a:buFont typeface="Times New Roman"/>
              <a:buChar char="★"/>
            </a:pPr>
            <a:r>
              <a:rPr lang="en" sz="2293" b="1">
                <a:solidFill>
                  <a:schemeClr val="dk2"/>
                </a:solidFill>
                <a:highlight>
                  <a:srgbClr val="FFFFFF"/>
                </a:highlight>
                <a:latin typeface="Times New Roman"/>
                <a:ea typeface="Times New Roman"/>
                <a:cs typeface="Times New Roman"/>
                <a:sym typeface="Times New Roman"/>
              </a:rPr>
              <a:t>Apps can work faster than websites</a:t>
            </a:r>
            <a:endParaRPr sz="2293" b="1">
              <a:solidFill>
                <a:schemeClr val="dk2"/>
              </a:solidFill>
              <a:highlight>
                <a:srgbClr val="FFFFFF"/>
              </a:highlight>
              <a:latin typeface="Times New Roman"/>
              <a:ea typeface="Times New Roman"/>
              <a:cs typeface="Times New Roman"/>
              <a:sym typeface="Times New Roman"/>
            </a:endParaRPr>
          </a:p>
          <a:p>
            <a:pPr marL="914400" marR="0" lvl="1" indent="-330551" algn="l" rtl="0">
              <a:lnSpc>
                <a:spcPct val="150000"/>
              </a:lnSpc>
              <a:spcBef>
                <a:spcPts val="0"/>
              </a:spcBef>
              <a:spcAft>
                <a:spcPts val="0"/>
              </a:spcAft>
              <a:buClr>
                <a:schemeClr val="dk2"/>
              </a:buClr>
              <a:buSzPct val="100000"/>
              <a:buFont typeface="Times New Roman"/>
              <a:buChar char="○"/>
            </a:pPr>
            <a:r>
              <a:rPr lang="en" sz="2293">
                <a:solidFill>
                  <a:schemeClr val="dk2"/>
                </a:solidFill>
                <a:highlight>
                  <a:srgbClr val="FFFFFF"/>
                </a:highlight>
                <a:latin typeface="Times New Roman"/>
                <a:ea typeface="Times New Roman"/>
                <a:cs typeface="Times New Roman"/>
                <a:sym typeface="Times New Roman"/>
              </a:rPr>
              <a:t>A well-designed mobile app can perform actions </a:t>
            </a:r>
            <a:r>
              <a:rPr lang="en" sz="2293" b="1">
                <a:solidFill>
                  <a:schemeClr val="dk2"/>
                </a:solidFill>
                <a:highlight>
                  <a:srgbClr val="FFFFFF"/>
                </a:highlight>
                <a:latin typeface="Times New Roman"/>
                <a:ea typeface="Times New Roman"/>
                <a:cs typeface="Times New Roman"/>
                <a:sym typeface="Times New Roman"/>
              </a:rPr>
              <a:t>much quicker than a mobile website</a:t>
            </a:r>
            <a:r>
              <a:rPr lang="en" sz="2293">
                <a:solidFill>
                  <a:schemeClr val="dk2"/>
                </a:solidFill>
                <a:highlight>
                  <a:srgbClr val="FFFFFF"/>
                </a:highlight>
                <a:latin typeface="Times New Roman"/>
                <a:ea typeface="Times New Roman"/>
                <a:cs typeface="Times New Roman"/>
                <a:sym typeface="Times New Roman"/>
              </a:rPr>
              <a:t>.</a:t>
            </a:r>
            <a:endParaRPr sz="2293">
              <a:solidFill>
                <a:schemeClr val="dk2"/>
              </a:solidFill>
              <a:highlight>
                <a:srgbClr val="FFFFFF"/>
              </a:highlight>
              <a:latin typeface="Times New Roman"/>
              <a:ea typeface="Times New Roman"/>
              <a:cs typeface="Times New Roman"/>
              <a:sym typeface="Times New Roman"/>
            </a:endParaRPr>
          </a:p>
          <a:p>
            <a:pPr marL="914400" marR="0" lvl="0" indent="0" algn="l" rtl="0">
              <a:lnSpc>
                <a:spcPct val="150000"/>
              </a:lnSpc>
              <a:spcBef>
                <a:spcPts val="0"/>
              </a:spcBef>
              <a:spcAft>
                <a:spcPts val="0"/>
              </a:spcAft>
              <a:buSzPct val="112142"/>
              <a:buNone/>
            </a:pPr>
            <a:endParaRPr sz="2293">
              <a:solidFill>
                <a:schemeClr val="dk2"/>
              </a:solidFill>
              <a:highlight>
                <a:srgbClr val="FFFFFF"/>
              </a:highlight>
              <a:latin typeface="Times New Roman"/>
              <a:ea typeface="Times New Roman"/>
              <a:cs typeface="Times New Roman"/>
              <a:sym typeface="Times New Roman"/>
            </a:endParaRPr>
          </a:p>
          <a:p>
            <a:pPr marL="457200" marR="0" lvl="0" indent="-330551" algn="l" rtl="0">
              <a:lnSpc>
                <a:spcPct val="150000"/>
              </a:lnSpc>
              <a:spcBef>
                <a:spcPts val="0"/>
              </a:spcBef>
              <a:spcAft>
                <a:spcPts val="0"/>
              </a:spcAft>
              <a:buClr>
                <a:schemeClr val="dk2"/>
              </a:buClr>
              <a:buSzPct val="100000"/>
              <a:buFont typeface="Times New Roman"/>
              <a:buChar char="★"/>
            </a:pPr>
            <a:r>
              <a:rPr lang="en" sz="2293" b="1">
                <a:solidFill>
                  <a:schemeClr val="dk2"/>
                </a:solidFill>
                <a:highlight>
                  <a:srgbClr val="FFFFFF"/>
                </a:highlight>
                <a:latin typeface="Times New Roman"/>
                <a:ea typeface="Times New Roman"/>
                <a:cs typeface="Times New Roman"/>
                <a:sym typeface="Times New Roman"/>
              </a:rPr>
              <a:t>New branding experience</a:t>
            </a:r>
            <a:endParaRPr sz="2293" b="1">
              <a:solidFill>
                <a:schemeClr val="dk2"/>
              </a:solidFill>
              <a:highlight>
                <a:srgbClr val="FFFFFF"/>
              </a:highlight>
              <a:latin typeface="Times New Roman"/>
              <a:ea typeface="Times New Roman"/>
              <a:cs typeface="Times New Roman"/>
              <a:sym typeface="Times New Roman"/>
            </a:endParaRPr>
          </a:p>
          <a:p>
            <a:pPr marL="914400" marR="0" lvl="1" indent="-308619" algn="l" rtl="0">
              <a:lnSpc>
                <a:spcPct val="150000"/>
              </a:lnSpc>
              <a:spcBef>
                <a:spcPts val="0"/>
              </a:spcBef>
              <a:spcAft>
                <a:spcPts val="0"/>
              </a:spcAft>
              <a:buClr>
                <a:schemeClr val="dk2"/>
              </a:buClr>
              <a:buSzPct val="78487"/>
              <a:buFont typeface="Times New Roman"/>
              <a:buChar char="○"/>
            </a:pPr>
            <a:r>
              <a:rPr lang="en" sz="2293">
                <a:solidFill>
                  <a:schemeClr val="dk2"/>
                </a:solidFill>
                <a:highlight>
                  <a:srgbClr val="FFFFFF"/>
                </a:highlight>
                <a:latin typeface="Times New Roman"/>
                <a:ea typeface="Times New Roman"/>
                <a:cs typeface="Times New Roman"/>
                <a:sym typeface="Times New Roman"/>
              </a:rPr>
              <a:t>Since a mobile app is distinct from a company’s website, it has the </a:t>
            </a:r>
            <a:r>
              <a:rPr lang="en" sz="2293" b="1">
                <a:solidFill>
                  <a:schemeClr val="dk2"/>
                </a:solidFill>
                <a:highlight>
                  <a:srgbClr val="FFFFFF"/>
                </a:highlight>
                <a:latin typeface="Times New Roman"/>
                <a:ea typeface="Times New Roman"/>
                <a:cs typeface="Times New Roman"/>
                <a:sym typeface="Times New Roman"/>
              </a:rPr>
              <a:t>liberty of offering a new brand experience to users. </a:t>
            </a:r>
            <a:r>
              <a:rPr lang="en" sz="2293">
                <a:solidFill>
                  <a:schemeClr val="dk2"/>
                </a:solidFill>
                <a:highlight>
                  <a:srgbClr val="FFFFFF"/>
                </a:highlight>
                <a:latin typeface="Times New Roman"/>
                <a:ea typeface="Times New Roman"/>
                <a:cs typeface="Times New Roman"/>
                <a:sym typeface="Times New Roman"/>
              </a:rPr>
              <a:t>It means that the company can e</a:t>
            </a:r>
            <a:r>
              <a:rPr lang="en" sz="2293" b="1">
                <a:solidFill>
                  <a:schemeClr val="dk2"/>
                </a:solidFill>
                <a:highlight>
                  <a:srgbClr val="FFFFFF"/>
                </a:highlight>
                <a:latin typeface="Times New Roman"/>
                <a:ea typeface="Times New Roman"/>
                <a:cs typeface="Times New Roman"/>
                <a:sym typeface="Times New Roman"/>
              </a:rPr>
              <a:t>xperiment with new branding styles</a:t>
            </a:r>
            <a:r>
              <a:rPr lang="en" sz="2293">
                <a:solidFill>
                  <a:schemeClr val="dk2"/>
                </a:solidFill>
                <a:highlight>
                  <a:srgbClr val="FFFFFF"/>
                </a:highlight>
                <a:latin typeface="Times New Roman"/>
                <a:ea typeface="Times New Roman"/>
                <a:cs typeface="Times New Roman"/>
                <a:sym typeface="Times New Roman"/>
              </a:rPr>
              <a:t> for the app, which can be different from the regular brand style</a:t>
            </a:r>
            <a:r>
              <a:rPr lang="en" sz="1800">
                <a:solidFill>
                  <a:schemeClr val="dk2"/>
                </a:solidFill>
                <a:highlight>
                  <a:srgbClr val="FFFFFF"/>
                </a:highlight>
                <a:latin typeface="Times New Roman"/>
                <a:ea typeface="Times New Roman"/>
                <a:cs typeface="Times New Roman"/>
                <a:sym typeface="Times New Roman"/>
              </a:rPr>
              <a:t> </a:t>
            </a:r>
            <a:r>
              <a:rPr lang="en" sz="2293">
                <a:solidFill>
                  <a:schemeClr val="dk2"/>
                </a:solidFill>
                <a:highlight>
                  <a:srgbClr val="FFFFFF"/>
                </a:highlight>
                <a:latin typeface="Times New Roman"/>
                <a:ea typeface="Times New Roman"/>
                <a:cs typeface="Times New Roman"/>
                <a:sym typeface="Times New Roman"/>
              </a:rPr>
              <a:t>of the company’s website</a:t>
            </a:r>
            <a:endParaRPr sz="2293">
              <a:solidFill>
                <a:schemeClr val="dk2"/>
              </a:solidFill>
              <a:highlight>
                <a:srgbClr val="FFFFFF"/>
              </a:highlight>
              <a:latin typeface="Times New Roman"/>
              <a:ea typeface="Times New Roman"/>
              <a:cs typeface="Times New Roman"/>
              <a:sym typeface="Times New Roman"/>
            </a:endParaRPr>
          </a:p>
          <a:p>
            <a:pPr marL="0" marR="0" lvl="0" indent="0" algn="l" rtl="0">
              <a:lnSpc>
                <a:spcPct val="150000"/>
              </a:lnSpc>
              <a:spcBef>
                <a:spcPts val="1500"/>
              </a:spcBef>
              <a:spcAft>
                <a:spcPts val="1500"/>
              </a:spcAft>
              <a:buSzPct val="142857"/>
              <a:buNone/>
            </a:pPr>
            <a:endParaRPr sz="1800">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231800" y="13540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Requirement Gathering for Mobile Applications</a:t>
            </a:r>
            <a:endParaRPr dirty="0"/>
          </a:p>
        </p:txBody>
      </p:sp>
      <p:sp>
        <p:nvSpPr>
          <p:cNvPr id="163" name="Google Shape;163;p18"/>
          <p:cNvSpPr txBox="1">
            <a:spLocks noGrp="1"/>
          </p:cNvSpPr>
          <p:nvPr>
            <p:ph type="body" idx="1"/>
          </p:nvPr>
        </p:nvSpPr>
        <p:spPr>
          <a:xfrm>
            <a:off x="99875" y="878900"/>
            <a:ext cx="9044100" cy="4264500"/>
          </a:xfrm>
          <a:prstGeom prst="rect">
            <a:avLst/>
          </a:prstGeom>
          <a:noFill/>
          <a:ln>
            <a:noFill/>
          </a:ln>
        </p:spPr>
        <p:txBody>
          <a:bodyPr spcFirstLastPara="1" wrap="square" lIns="91425" tIns="91425" rIns="91425" bIns="91425" anchor="t" anchorCtr="0">
            <a:normAutofit fontScale="40000" lnSpcReduction="20000"/>
          </a:bodyPr>
          <a:lstStyle/>
          <a:p>
            <a:pPr marL="0" lvl="0" indent="0" algn="l" rtl="0">
              <a:lnSpc>
                <a:spcPct val="115000"/>
              </a:lnSpc>
              <a:spcBef>
                <a:spcPts val="0"/>
              </a:spcBef>
              <a:spcAft>
                <a:spcPts val="0"/>
              </a:spcAft>
              <a:buSzPct val="100243"/>
              <a:buNone/>
            </a:pPr>
            <a:r>
              <a:rPr lang="en" sz="5525" b="1" dirty="0">
                <a:solidFill>
                  <a:schemeClr val="dk2"/>
                </a:solidFill>
                <a:highlight>
                  <a:srgbClr val="FFFFFF"/>
                </a:highlight>
                <a:latin typeface="Times New Roman"/>
                <a:ea typeface="Times New Roman"/>
                <a:cs typeface="Times New Roman"/>
                <a:sym typeface="Times New Roman"/>
              </a:rPr>
              <a:t>To capture the requirements:</a:t>
            </a:r>
            <a:endParaRPr sz="5525" b="1" dirty="0">
              <a:solidFill>
                <a:schemeClr val="dk2"/>
              </a:solidFill>
              <a:highlight>
                <a:srgbClr val="FFFFFF"/>
              </a:highlight>
              <a:latin typeface="Times New Roman"/>
              <a:ea typeface="Times New Roman"/>
              <a:cs typeface="Times New Roman"/>
              <a:sym typeface="Times New Roman"/>
            </a:endParaRPr>
          </a:p>
          <a:p>
            <a:pPr marL="457200" lvl="0" indent="-342718" algn="l" rtl="0">
              <a:lnSpc>
                <a:spcPct val="115000"/>
              </a:lnSpc>
              <a:spcBef>
                <a:spcPts val="1200"/>
              </a:spcBef>
              <a:spcAft>
                <a:spcPts val="0"/>
              </a:spcAft>
              <a:buClr>
                <a:schemeClr val="dk2"/>
              </a:buClr>
              <a:buSzPct val="100000"/>
              <a:buFont typeface="Times New Roman"/>
              <a:buChar char="●"/>
            </a:pPr>
            <a:r>
              <a:rPr lang="en" sz="5525" dirty="0">
                <a:solidFill>
                  <a:schemeClr val="dk2"/>
                </a:solidFill>
                <a:highlight>
                  <a:srgbClr val="FFFFFF"/>
                </a:highlight>
                <a:latin typeface="Times New Roman"/>
                <a:ea typeface="Times New Roman"/>
                <a:cs typeface="Times New Roman"/>
                <a:sym typeface="Times New Roman"/>
              </a:rPr>
              <a:t>Step 1. </a:t>
            </a:r>
            <a:r>
              <a:rPr lang="en" sz="5525" b="1" dirty="0">
                <a:solidFill>
                  <a:schemeClr val="dk2"/>
                </a:solidFill>
                <a:highlight>
                  <a:srgbClr val="FFFFFF"/>
                </a:highlight>
                <a:latin typeface="Times New Roman"/>
                <a:ea typeface="Times New Roman"/>
                <a:cs typeface="Times New Roman"/>
                <a:sym typeface="Times New Roman"/>
              </a:rPr>
              <a:t>Analyze </a:t>
            </a:r>
            <a:r>
              <a:rPr lang="en" sz="5525" dirty="0">
                <a:solidFill>
                  <a:schemeClr val="dk2"/>
                </a:solidFill>
                <a:highlight>
                  <a:srgbClr val="FFFFFF"/>
                </a:highlight>
                <a:latin typeface="Times New Roman"/>
                <a:ea typeface="Times New Roman"/>
                <a:cs typeface="Times New Roman"/>
                <a:sym typeface="Times New Roman"/>
              </a:rPr>
              <a:t>the </a:t>
            </a:r>
            <a:r>
              <a:rPr lang="en" sz="5525" b="1" dirty="0">
                <a:solidFill>
                  <a:schemeClr val="dk2"/>
                </a:solidFill>
                <a:highlight>
                  <a:srgbClr val="FFFFFF"/>
                </a:highlight>
                <a:latin typeface="Times New Roman"/>
                <a:ea typeface="Times New Roman"/>
                <a:cs typeface="Times New Roman"/>
                <a:sym typeface="Times New Roman"/>
              </a:rPr>
              <a:t>Problem</a:t>
            </a:r>
            <a:r>
              <a:rPr lang="en" sz="5525" dirty="0">
                <a:solidFill>
                  <a:schemeClr val="dk2"/>
                </a:solidFill>
                <a:highlight>
                  <a:srgbClr val="FFFFFF"/>
                </a:highlight>
                <a:latin typeface="Times New Roman"/>
                <a:ea typeface="Times New Roman"/>
                <a:cs typeface="Times New Roman"/>
                <a:sym typeface="Times New Roman"/>
              </a:rPr>
              <a:t>: Describe the problem in detail.</a:t>
            </a:r>
            <a:endParaRPr sz="5525" dirty="0">
              <a:solidFill>
                <a:schemeClr val="dk2"/>
              </a:solidFill>
              <a:highlight>
                <a:srgbClr val="FFFFFF"/>
              </a:highlight>
              <a:latin typeface="Times New Roman"/>
              <a:ea typeface="Times New Roman"/>
              <a:cs typeface="Times New Roman"/>
              <a:sym typeface="Times New Roman"/>
            </a:endParaRPr>
          </a:p>
          <a:p>
            <a:pPr marL="457200" lvl="0" indent="-342718" algn="l" rtl="0">
              <a:lnSpc>
                <a:spcPct val="166666"/>
              </a:lnSpc>
              <a:spcBef>
                <a:spcPts val="1200"/>
              </a:spcBef>
              <a:spcAft>
                <a:spcPts val="0"/>
              </a:spcAft>
              <a:buClr>
                <a:schemeClr val="dk2"/>
              </a:buClr>
              <a:buSzPct val="100000"/>
              <a:buFont typeface="Times New Roman"/>
              <a:buChar char="●"/>
            </a:pPr>
            <a:r>
              <a:rPr lang="en" sz="5525" dirty="0">
                <a:solidFill>
                  <a:schemeClr val="dk2"/>
                </a:solidFill>
                <a:highlight>
                  <a:srgbClr val="FFFFFF"/>
                </a:highlight>
                <a:latin typeface="Times New Roman"/>
                <a:ea typeface="Times New Roman"/>
                <a:cs typeface="Times New Roman"/>
                <a:sym typeface="Times New Roman"/>
              </a:rPr>
              <a:t>Step 2. </a:t>
            </a:r>
            <a:r>
              <a:rPr lang="en" sz="5525" b="1" dirty="0">
                <a:solidFill>
                  <a:schemeClr val="dk2"/>
                </a:solidFill>
                <a:highlight>
                  <a:srgbClr val="FFFFFF"/>
                </a:highlight>
                <a:latin typeface="Times New Roman"/>
                <a:ea typeface="Times New Roman"/>
                <a:cs typeface="Times New Roman"/>
                <a:sym typeface="Times New Roman"/>
              </a:rPr>
              <a:t>Understand </a:t>
            </a:r>
            <a:r>
              <a:rPr lang="en" sz="5525" dirty="0">
                <a:solidFill>
                  <a:schemeClr val="dk2"/>
                </a:solidFill>
                <a:highlight>
                  <a:srgbClr val="FFFFFF"/>
                </a:highlight>
                <a:latin typeface="Times New Roman"/>
                <a:ea typeface="Times New Roman"/>
                <a:cs typeface="Times New Roman"/>
                <a:sym typeface="Times New Roman"/>
              </a:rPr>
              <a:t>User </a:t>
            </a:r>
            <a:r>
              <a:rPr lang="en" sz="5525" b="1" dirty="0">
                <a:solidFill>
                  <a:schemeClr val="dk2"/>
                </a:solidFill>
                <a:highlight>
                  <a:srgbClr val="FFFFFF"/>
                </a:highlight>
                <a:latin typeface="Times New Roman"/>
                <a:ea typeface="Times New Roman"/>
                <a:cs typeface="Times New Roman"/>
                <a:sym typeface="Times New Roman"/>
              </a:rPr>
              <a:t>Needs</a:t>
            </a:r>
            <a:r>
              <a:rPr lang="en" sz="5525" dirty="0">
                <a:solidFill>
                  <a:schemeClr val="dk2"/>
                </a:solidFill>
                <a:highlight>
                  <a:srgbClr val="FFFFFF"/>
                </a:highlight>
                <a:latin typeface="Times New Roman"/>
                <a:ea typeface="Times New Roman"/>
                <a:cs typeface="Times New Roman"/>
                <a:sym typeface="Times New Roman"/>
              </a:rPr>
              <a:t>: Clearly state the needs of the clients.</a:t>
            </a:r>
            <a:endParaRPr sz="5525" dirty="0">
              <a:solidFill>
                <a:schemeClr val="dk2"/>
              </a:solidFill>
              <a:highlight>
                <a:srgbClr val="FFFFFF"/>
              </a:highlight>
              <a:latin typeface="Times New Roman"/>
              <a:ea typeface="Times New Roman"/>
              <a:cs typeface="Times New Roman"/>
              <a:sym typeface="Times New Roman"/>
            </a:endParaRPr>
          </a:p>
          <a:p>
            <a:pPr marL="457200" lvl="0" indent="-342718" algn="l" rtl="0">
              <a:lnSpc>
                <a:spcPct val="166666"/>
              </a:lnSpc>
              <a:spcBef>
                <a:spcPts val="1000"/>
              </a:spcBef>
              <a:spcAft>
                <a:spcPts val="0"/>
              </a:spcAft>
              <a:buClr>
                <a:schemeClr val="dk2"/>
              </a:buClr>
              <a:buSzPct val="100000"/>
              <a:buFont typeface="Times New Roman"/>
              <a:buChar char="●"/>
            </a:pPr>
            <a:r>
              <a:rPr lang="en" sz="5525" dirty="0">
                <a:solidFill>
                  <a:schemeClr val="dk2"/>
                </a:solidFill>
                <a:highlight>
                  <a:srgbClr val="FFFFFF"/>
                </a:highlight>
                <a:latin typeface="Times New Roman"/>
                <a:ea typeface="Times New Roman"/>
                <a:cs typeface="Times New Roman"/>
                <a:sym typeface="Times New Roman"/>
              </a:rPr>
              <a:t>Step 3. </a:t>
            </a:r>
            <a:r>
              <a:rPr lang="en" sz="5525" b="1" dirty="0">
                <a:solidFill>
                  <a:schemeClr val="dk2"/>
                </a:solidFill>
                <a:highlight>
                  <a:srgbClr val="FFFFFF"/>
                </a:highlight>
                <a:latin typeface="Times New Roman"/>
                <a:ea typeface="Times New Roman"/>
                <a:cs typeface="Times New Roman"/>
                <a:sym typeface="Times New Roman"/>
              </a:rPr>
              <a:t>Define </a:t>
            </a:r>
            <a:r>
              <a:rPr lang="en" sz="5525" dirty="0">
                <a:solidFill>
                  <a:schemeClr val="dk2"/>
                </a:solidFill>
                <a:highlight>
                  <a:srgbClr val="FFFFFF"/>
                </a:highlight>
                <a:latin typeface="Times New Roman"/>
                <a:ea typeface="Times New Roman"/>
                <a:cs typeface="Times New Roman"/>
                <a:sym typeface="Times New Roman"/>
              </a:rPr>
              <a:t>the </a:t>
            </a:r>
            <a:r>
              <a:rPr lang="en" sz="5525" b="1" dirty="0">
                <a:solidFill>
                  <a:schemeClr val="dk2"/>
                </a:solidFill>
                <a:highlight>
                  <a:srgbClr val="FFFFFF"/>
                </a:highlight>
                <a:latin typeface="Times New Roman"/>
                <a:ea typeface="Times New Roman"/>
                <a:cs typeface="Times New Roman"/>
                <a:sym typeface="Times New Roman"/>
              </a:rPr>
              <a:t>System</a:t>
            </a:r>
            <a:r>
              <a:rPr lang="en" sz="5525" dirty="0">
                <a:solidFill>
                  <a:schemeClr val="dk2"/>
                </a:solidFill>
                <a:highlight>
                  <a:srgbClr val="FFFFFF"/>
                </a:highlight>
                <a:latin typeface="Times New Roman"/>
                <a:ea typeface="Times New Roman"/>
                <a:cs typeface="Times New Roman"/>
                <a:sym typeface="Times New Roman"/>
              </a:rPr>
              <a:t>: Describe the systems and its parts in detail.</a:t>
            </a:r>
            <a:endParaRPr sz="5525" dirty="0">
              <a:solidFill>
                <a:schemeClr val="dk2"/>
              </a:solidFill>
              <a:highlight>
                <a:srgbClr val="FFFFFF"/>
              </a:highlight>
              <a:latin typeface="Times New Roman"/>
              <a:ea typeface="Times New Roman"/>
              <a:cs typeface="Times New Roman"/>
              <a:sym typeface="Times New Roman"/>
            </a:endParaRPr>
          </a:p>
          <a:p>
            <a:pPr marL="457200" lvl="0" indent="-342718" algn="l" rtl="0">
              <a:lnSpc>
                <a:spcPct val="166666"/>
              </a:lnSpc>
              <a:spcBef>
                <a:spcPts val="1000"/>
              </a:spcBef>
              <a:spcAft>
                <a:spcPts val="0"/>
              </a:spcAft>
              <a:buClr>
                <a:schemeClr val="dk2"/>
              </a:buClr>
              <a:buSzPct val="100000"/>
              <a:buFont typeface="Times New Roman"/>
              <a:buChar char="●"/>
            </a:pPr>
            <a:r>
              <a:rPr lang="en" sz="5525" dirty="0">
                <a:solidFill>
                  <a:schemeClr val="dk2"/>
                </a:solidFill>
                <a:highlight>
                  <a:srgbClr val="FFFFFF"/>
                </a:highlight>
                <a:latin typeface="Times New Roman"/>
                <a:ea typeface="Times New Roman"/>
                <a:cs typeface="Times New Roman"/>
                <a:sym typeface="Times New Roman"/>
              </a:rPr>
              <a:t>Step 4. </a:t>
            </a:r>
            <a:r>
              <a:rPr lang="en" sz="5525" b="1" dirty="0">
                <a:solidFill>
                  <a:schemeClr val="dk2"/>
                </a:solidFill>
                <a:highlight>
                  <a:srgbClr val="FFFFFF"/>
                </a:highlight>
                <a:latin typeface="Times New Roman"/>
                <a:ea typeface="Times New Roman"/>
                <a:cs typeface="Times New Roman"/>
                <a:sym typeface="Times New Roman"/>
              </a:rPr>
              <a:t>Manage </a:t>
            </a:r>
            <a:r>
              <a:rPr lang="en" sz="5525" dirty="0">
                <a:solidFill>
                  <a:schemeClr val="dk2"/>
                </a:solidFill>
                <a:highlight>
                  <a:srgbClr val="FFFFFF"/>
                </a:highlight>
                <a:latin typeface="Times New Roman"/>
                <a:ea typeface="Times New Roman"/>
                <a:cs typeface="Times New Roman"/>
                <a:sym typeface="Times New Roman"/>
              </a:rPr>
              <a:t>the </a:t>
            </a:r>
            <a:r>
              <a:rPr lang="en" sz="5525" b="1" dirty="0">
                <a:solidFill>
                  <a:schemeClr val="dk2"/>
                </a:solidFill>
                <a:highlight>
                  <a:srgbClr val="FFFFFF"/>
                </a:highlight>
                <a:latin typeface="Times New Roman"/>
                <a:ea typeface="Times New Roman"/>
                <a:cs typeface="Times New Roman"/>
                <a:sym typeface="Times New Roman"/>
              </a:rPr>
              <a:t>Scope</a:t>
            </a:r>
            <a:r>
              <a:rPr lang="en" sz="5525" dirty="0">
                <a:solidFill>
                  <a:schemeClr val="dk2"/>
                </a:solidFill>
                <a:highlight>
                  <a:srgbClr val="FFFFFF"/>
                </a:highlight>
                <a:latin typeface="Times New Roman"/>
                <a:ea typeface="Times New Roman"/>
                <a:cs typeface="Times New Roman"/>
                <a:sym typeface="Times New Roman"/>
              </a:rPr>
              <a:t>: Set up boundaries for the system</a:t>
            </a:r>
            <a:endParaRPr sz="5525" dirty="0">
              <a:solidFill>
                <a:schemeClr val="dk2"/>
              </a:solidFill>
              <a:highlight>
                <a:srgbClr val="FFFFFF"/>
              </a:highlight>
              <a:latin typeface="Times New Roman"/>
              <a:ea typeface="Times New Roman"/>
              <a:cs typeface="Times New Roman"/>
              <a:sym typeface="Times New Roman"/>
            </a:endParaRPr>
          </a:p>
          <a:p>
            <a:pPr indent="-342718">
              <a:lnSpc>
                <a:spcPct val="166666"/>
              </a:lnSpc>
              <a:spcBef>
                <a:spcPts val="1000"/>
              </a:spcBef>
              <a:buClr>
                <a:schemeClr val="dk2"/>
              </a:buClr>
              <a:buSzPct val="100000"/>
              <a:buFont typeface="Times New Roman"/>
              <a:buChar char="●"/>
            </a:pPr>
            <a:r>
              <a:rPr lang="en" sz="5525" dirty="0">
                <a:highlight>
                  <a:srgbClr val="FFFFFF"/>
                </a:highlight>
                <a:latin typeface="Times New Roman"/>
                <a:ea typeface="Times New Roman"/>
                <a:cs typeface="Times New Roman"/>
                <a:sym typeface="Times New Roman"/>
              </a:rPr>
              <a:t>Step 5. </a:t>
            </a:r>
            <a:r>
              <a:rPr lang="en" sz="5500" b="1" dirty="0">
                <a:highlight>
                  <a:srgbClr val="FFFFFF"/>
                </a:highlight>
                <a:latin typeface="Times New Roman"/>
                <a:ea typeface="Times New Roman"/>
                <a:cs typeface="Times New Roman"/>
                <a:sym typeface="Times New Roman"/>
              </a:rPr>
              <a:t>Refine</a:t>
            </a:r>
            <a:r>
              <a:rPr lang="en" sz="5500" dirty="0">
                <a:highlight>
                  <a:srgbClr val="FFFFFF"/>
                </a:highlight>
                <a:latin typeface="Times New Roman"/>
                <a:ea typeface="Times New Roman"/>
                <a:cs typeface="Times New Roman"/>
                <a:sym typeface="Times New Roman"/>
              </a:rPr>
              <a:t> the </a:t>
            </a:r>
            <a:r>
              <a:rPr lang="en" sz="5500" b="1" dirty="0">
                <a:highlight>
                  <a:srgbClr val="FFFFFF"/>
                </a:highlight>
                <a:latin typeface="Times New Roman"/>
                <a:ea typeface="Times New Roman"/>
                <a:cs typeface="Times New Roman"/>
                <a:sym typeface="Times New Roman"/>
              </a:rPr>
              <a:t>System Definition</a:t>
            </a:r>
            <a:r>
              <a:rPr lang="en" sz="5500" dirty="0">
                <a:highlight>
                  <a:srgbClr val="FFFFFF"/>
                </a:highlight>
                <a:latin typeface="Times New Roman"/>
                <a:ea typeface="Times New Roman"/>
                <a:cs typeface="Times New Roman"/>
                <a:sym typeface="Times New Roman"/>
              </a:rPr>
              <a:t>: Filter the system for relevant features &amp; data.</a:t>
            </a:r>
            <a:endParaRPr sz="5500" dirty="0">
              <a:highlight>
                <a:srgbClr val="FFFFFF"/>
              </a:highlight>
              <a:latin typeface="Times New Roman"/>
              <a:ea typeface="Times New Roman"/>
              <a:cs typeface="Times New Roman"/>
              <a:sym typeface="Times New Roman"/>
            </a:endParaRPr>
          </a:p>
          <a:p>
            <a:pPr marL="457200" lvl="0" indent="0" algn="l" rtl="0">
              <a:lnSpc>
                <a:spcPct val="115000"/>
              </a:lnSpc>
              <a:spcBef>
                <a:spcPts val="1000"/>
              </a:spcBef>
              <a:spcAft>
                <a:spcPts val="1200"/>
              </a:spcAft>
              <a:buSzPct val="92693"/>
              <a:buNone/>
            </a:pPr>
            <a:endParaRPr sz="5975"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0" y="0"/>
            <a:ext cx="8520600" cy="304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Requirement Gathering for Mobile Applications</a:t>
            </a:r>
            <a:endParaRPr dirty="0"/>
          </a:p>
        </p:txBody>
      </p:sp>
      <p:sp>
        <p:nvSpPr>
          <p:cNvPr id="169" name="Google Shape;169;p19"/>
          <p:cNvSpPr txBox="1">
            <a:spLocks noGrp="1"/>
          </p:cNvSpPr>
          <p:nvPr>
            <p:ph type="body" idx="1"/>
          </p:nvPr>
        </p:nvSpPr>
        <p:spPr>
          <a:xfrm>
            <a:off x="0" y="429207"/>
            <a:ext cx="9025812" cy="426632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SzPts val="1800"/>
              <a:buNone/>
            </a:pPr>
            <a:r>
              <a:rPr lang="en" sz="1600" b="1" dirty="0">
                <a:solidFill>
                  <a:schemeClr val="dk2"/>
                </a:solidFill>
                <a:highlight>
                  <a:srgbClr val="FFFFFF"/>
                </a:highlight>
                <a:latin typeface="Times New Roman"/>
                <a:ea typeface="Times New Roman"/>
                <a:cs typeface="Times New Roman"/>
                <a:sym typeface="Times New Roman"/>
              </a:rPr>
              <a:t>Requirements gathering techniques:</a:t>
            </a:r>
            <a:endParaRPr sz="1600" b="1" dirty="0">
              <a:solidFill>
                <a:schemeClr val="dk2"/>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1200"/>
              </a:spcBef>
              <a:spcAft>
                <a:spcPts val="0"/>
              </a:spcAft>
              <a:buClr>
                <a:schemeClr val="dk2"/>
              </a:buClr>
              <a:buSzPts val="1600"/>
              <a:buFont typeface="Times New Roman"/>
              <a:buChar char="●"/>
            </a:pPr>
            <a:r>
              <a:rPr lang="en" sz="1600" b="1" dirty="0">
                <a:solidFill>
                  <a:schemeClr val="dk2"/>
                </a:solidFill>
                <a:latin typeface="Times New Roman"/>
                <a:ea typeface="Times New Roman"/>
                <a:cs typeface="Times New Roman"/>
                <a:sym typeface="Times New Roman"/>
              </a:rPr>
              <a:t>Brainstorming</a:t>
            </a:r>
            <a:r>
              <a:rPr lang="en" sz="1600" dirty="0">
                <a:solidFill>
                  <a:schemeClr val="dk2"/>
                </a:solidFill>
                <a:latin typeface="Times New Roman"/>
                <a:ea typeface="Times New Roman"/>
                <a:cs typeface="Times New Roman"/>
                <a:sym typeface="Times New Roman"/>
              </a:rPr>
              <a:t>: Brainstorming is used in requirement gathering to get as many ideas as possible from group of people. </a:t>
            </a:r>
            <a:endParaRPr sz="1600" dirty="0">
              <a:solidFill>
                <a:schemeClr val="dk2"/>
              </a:solidFill>
              <a:latin typeface="Times New Roman"/>
              <a:ea typeface="Times New Roman"/>
              <a:cs typeface="Times New Roman"/>
              <a:sym typeface="Times New Roman"/>
            </a:endParaRPr>
          </a:p>
          <a:p>
            <a:pPr marL="457200" marR="25400" lvl="0" indent="-330200" algn="just" rtl="0">
              <a:lnSpc>
                <a:spcPct val="115000"/>
              </a:lnSpc>
              <a:spcBef>
                <a:spcPts val="0"/>
              </a:spcBef>
              <a:spcAft>
                <a:spcPts val="0"/>
              </a:spcAft>
              <a:buClr>
                <a:schemeClr val="dk2"/>
              </a:buClr>
              <a:buSzPts val="1600"/>
              <a:buFont typeface="Times New Roman"/>
              <a:buChar char="●"/>
            </a:pPr>
            <a:r>
              <a:rPr lang="en" sz="1600" b="1" dirty="0">
                <a:solidFill>
                  <a:schemeClr val="dk2"/>
                </a:solidFill>
                <a:latin typeface="Times New Roman"/>
                <a:ea typeface="Times New Roman"/>
                <a:cs typeface="Times New Roman"/>
                <a:sym typeface="Times New Roman"/>
              </a:rPr>
              <a:t>Document Analysis</a:t>
            </a:r>
            <a:r>
              <a:rPr lang="en" sz="1600" dirty="0">
                <a:solidFill>
                  <a:schemeClr val="dk2"/>
                </a:solidFill>
                <a:latin typeface="Times New Roman"/>
                <a:ea typeface="Times New Roman"/>
                <a:cs typeface="Times New Roman"/>
                <a:sym typeface="Times New Roman"/>
              </a:rPr>
              <a:t>: Reviewing the documentation of an existing system can help when creating process document, as well as driving gap analysis for scoping of migration projects.</a:t>
            </a:r>
            <a:endParaRPr sz="1600" dirty="0">
              <a:solidFill>
                <a:schemeClr val="dk2"/>
              </a:solidFill>
              <a:latin typeface="Times New Roman"/>
              <a:ea typeface="Times New Roman"/>
              <a:cs typeface="Times New Roman"/>
              <a:sym typeface="Times New Roman"/>
            </a:endParaRPr>
          </a:p>
          <a:p>
            <a:pPr marL="457200" marR="25400" lvl="0" indent="-330200" algn="just" rtl="0">
              <a:lnSpc>
                <a:spcPct val="115000"/>
              </a:lnSpc>
              <a:spcBef>
                <a:spcPts val="0"/>
              </a:spcBef>
              <a:spcAft>
                <a:spcPts val="0"/>
              </a:spcAft>
              <a:buClr>
                <a:schemeClr val="dk2"/>
              </a:buClr>
              <a:buSzPts val="1600"/>
              <a:buFont typeface="Times New Roman"/>
              <a:buChar char="●"/>
            </a:pPr>
            <a:r>
              <a:rPr lang="en" sz="1600" b="1" dirty="0">
                <a:solidFill>
                  <a:schemeClr val="dk2"/>
                </a:solidFill>
                <a:latin typeface="Times New Roman"/>
                <a:ea typeface="Times New Roman"/>
                <a:cs typeface="Times New Roman"/>
                <a:sym typeface="Times New Roman"/>
              </a:rPr>
              <a:t>Focus Group:</a:t>
            </a:r>
            <a:r>
              <a:rPr lang="en" sz="1600" dirty="0">
                <a:solidFill>
                  <a:schemeClr val="dk2"/>
                </a:solidFill>
                <a:latin typeface="Times New Roman"/>
                <a:ea typeface="Times New Roman"/>
                <a:cs typeface="Times New Roman"/>
                <a:sym typeface="Times New Roman"/>
              </a:rPr>
              <a:t> A focus group is a gathering of people who are representative of the users or customers of a product to get feedback.</a:t>
            </a:r>
            <a:endParaRPr sz="1600" dirty="0">
              <a:solidFill>
                <a:schemeClr val="dk2"/>
              </a:solidFill>
              <a:latin typeface="Times New Roman"/>
              <a:ea typeface="Times New Roman"/>
              <a:cs typeface="Times New Roman"/>
              <a:sym typeface="Times New Roman"/>
            </a:endParaRPr>
          </a:p>
          <a:p>
            <a:pPr marL="457200" marR="25400" lvl="0" indent="-330200" algn="just" rtl="0">
              <a:lnSpc>
                <a:spcPct val="115000"/>
              </a:lnSpc>
              <a:spcBef>
                <a:spcPts val="0"/>
              </a:spcBef>
              <a:spcAft>
                <a:spcPts val="0"/>
              </a:spcAft>
              <a:buClr>
                <a:schemeClr val="dk2"/>
              </a:buClr>
              <a:buSzPts val="1600"/>
              <a:buFont typeface="Times New Roman"/>
              <a:buChar char="●"/>
            </a:pPr>
            <a:r>
              <a:rPr lang="en" sz="1600" b="1" dirty="0">
                <a:solidFill>
                  <a:schemeClr val="dk2"/>
                </a:solidFill>
                <a:latin typeface="Times New Roman"/>
                <a:ea typeface="Times New Roman"/>
                <a:cs typeface="Times New Roman"/>
                <a:sym typeface="Times New Roman"/>
              </a:rPr>
              <a:t>Interface analysis</a:t>
            </a:r>
            <a:r>
              <a:rPr lang="en" sz="1600" dirty="0">
                <a:solidFill>
                  <a:schemeClr val="dk2"/>
                </a:solidFill>
                <a:latin typeface="Times New Roman"/>
                <a:ea typeface="Times New Roman"/>
                <a:cs typeface="Times New Roman"/>
                <a:sym typeface="Times New Roman"/>
              </a:rPr>
              <a:t>: Interfaces for a software product can be human or machine. Integration with external systems and devices is just another interface.</a:t>
            </a:r>
            <a:endParaRPr sz="1600" dirty="0">
              <a:solidFill>
                <a:schemeClr val="dk2"/>
              </a:solidFill>
              <a:latin typeface="Times New Roman"/>
              <a:ea typeface="Times New Roman"/>
              <a:cs typeface="Times New Roman"/>
              <a:sym typeface="Times New Roman"/>
            </a:endParaRPr>
          </a:p>
          <a:p>
            <a:pPr marL="457200" marR="25400" lvl="0" indent="-330200" algn="just" rtl="0">
              <a:lnSpc>
                <a:spcPct val="115000"/>
              </a:lnSpc>
              <a:spcBef>
                <a:spcPts val="0"/>
              </a:spcBef>
              <a:spcAft>
                <a:spcPts val="0"/>
              </a:spcAft>
              <a:buClr>
                <a:schemeClr val="dk2"/>
              </a:buClr>
              <a:buSzPts val="1600"/>
              <a:buFont typeface="Times New Roman"/>
              <a:buChar char="●"/>
            </a:pPr>
            <a:r>
              <a:rPr lang="en" sz="1600" b="1" dirty="0">
                <a:solidFill>
                  <a:schemeClr val="dk2"/>
                </a:solidFill>
                <a:latin typeface="Times New Roman"/>
                <a:ea typeface="Times New Roman"/>
                <a:cs typeface="Times New Roman"/>
                <a:sym typeface="Times New Roman"/>
              </a:rPr>
              <a:t>Interview</a:t>
            </a:r>
            <a:r>
              <a:rPr lang="en" sz="1600" dirty="0">
                <a:solidFill>
                  <a:schemeClr val="dk2"/>
                </a:solidFill>
                <a:latin typeface="Times New Roman"/>
                <a:ea typeface="Times New Roman"/>
                <a:cs typeface="Times New Roman"/>
                <a:sym typeface="Times New Roman"/>
              </a:rPr>
              <a:t>: Interviews of stakeholders and users are critical to creating the great software</a:t>
            </a:r>
            <a:endParaRPr sz="1600" dirty="0">
              <a:solidFill>
                <a:schemeClr val="dk2"/>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2"/>
              </a:buClr>
              <a:buSzPts val="1600"/>
              <a:buFont typeface="Times New Roman"/>
              <a:buChar char="●"/>
            </a:pPr>
            <a:r>
              <a:rPr lang="en" sz="1600" b="1" dirty="0">
                <a:solidFill>
                  <a:schemeClr val="dk2"/>
                </a:solidFill>
                <a:latin typeface="Times New Roman"/>
                <a:ea typeface="Times New Roman"/>
                <a:cs typeface="Times New Roman"/>
                <a:sym typeface="Times New Roman"/>
              </a:rPr>
              <a:t>Observation</a:t>
            </a:r>
            <a:r>
              <a:rPr lang="en" sz="1600" dirty="0">
                <a:solidFill>
                  <a:schemeClr val="dk2"/>
                </a:solidFill>
                <a:latin typeface="Times New Roman"/>
                <a:ea typeface="Times New Roman"/>
                <a:cs typeface="Times New Roman"/>
                <a:sym typeface="Times New Roman"/>
              </a:rPr>
              <a:t>: By observing users, an analyst can identify a process flow, steps, pain points and opportunities for improvement. </a:t>
            </a:r>
            <a:endParaRPr sz="1600" dirty="0">
              <a:solidFill>
                <a:schemeClr val="dk2"/>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2"/>
              </a:buClr>
              <a:buSzPts val="1600"/>
              <a:buFont typeface="Times New Roman"/>
              <a:buChar char="●"/>
            </a:pPr>
            <a:r>
              <a:rPr lang="en" sz="1600" b="1" dirty="0">
                <a:solidFill>
                  <a:schemeClr val="dk2"/>
                </a:solidFill>
                <a:latin typeface="Times New Roman"/>
                <a:ea typeface="Times New Roman"/>
                <a:cs typeface="Times New Roman"/>
                <a:sym typeface="Times New Roman"/>
              </a:rPr>
              <a:t>Prototyping</a:t>
            </a:r>
            <a:r>
              <a:rPr lang="en" sz="1600" dirty="0">
                <a:solidFill>
                  <a:schemeClr val="dk2"/>
                </a:solidFill>
                <a:latin typeface="Times New Roman"/>
                <a:ea typeface="Times New Roman"/>
                <a:cs typeface="Times New Roman"/>
                <a:sym typeface="Times New Roman"/>
              </a:rPr>
              <a:t>: In this approach, you gather preliminary requirements that you use to build an initial version of the solution - a prototype. </a:t>
            </a:r>
            <a:endParaRPr sz="1600" dirty="0">
              <a:solidFill>
                <a:schemeClr val="dk2"/>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2"/>
              </a:buClr>
              <a:buSzPts val="1600"/>
              <a:buFont typeface="Times New Roman"/>
              <a:buChar char="●"/>
            </a:pPr>
            <a:r>
              <a:rPr lang="en" sz="1600" b="1" dirty="0">
                <a:solidFill>
                  <a:schemeClr val="dk2"/>
                </a:solidFill>
                <a:latin typeface="Times New Roman"/>
                <a:ea typeface="Times New Roman"/>
                <a:cs typeface="Times New Roman"/>
                <a:sym typeface="Times New Roman"/>
              </a:rPr>
              <a:t>Survey/Questionnaire</a:t>
            </a:r>
            <a:r>
              <a:rPr lang="en" sz="1600" dirty="0">
                <a:solidFill>
                  <a:schemeClr val="dk2"/>
                </a:solidFill>
                <a:latin typeface="Times New Roman"/>
                <a:ea typeface="Times New Roman"/>
                <a:cs typeface="Times New Roman"/>
                <a:sym typeface="Times New Roman"/>
              </a:rPr>
              <a:t>: The survey can force users to select from choices, rate something etc</a:t>
            </a:r>
            <a:endParaRPr sz="1600" dirty="0">
              <a:solidFill>
                <a:schemeClr val="dk2"/>
              </a:solidFill>
              <a:latin typeface="Times New Roman"/>
              <a:ea typeface="Times New Roman"/>
              <a:cs typeface="Times New Roman"/>
              <a:sym typeface="Times New Roman"/>
            </a:endParaRPr>
          </a:p>
          <a:p>
            <a:pPr marL="0" lvl="0" indent="0" algn="l" rtl="0">
              <a:lnSpc>
                <a:spcPct val="115000"/>
              </a:lnSpc>
              <a:spcBef>
                <a:spcPts val="1000"/>
              </a:spcBef>
              <a:spcAft>
                <a:spcPts val="1200"/>
              </a:spcAft>
              <a:buSzPts val="1800"/>
              <a:buNone/>
            </a:pPr>
            <a:endParaRPr sz="1500" dirty="0">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43891"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Publishing &amp; Delivery of Mobile Applications</a:t>
            </a:r>
            <a:endParaRPr dirty="0"/>
          </a:p>
        </p:txBody>
      </p:sp>
      <p:sp>
        <p:nvSpPr>
          <p:cNvPr id="187" name="Google Shape;187;p22"/>
          <p:cNvSpPr txBox="1">
            <a:spLocks noGrp="1"/>
          </p:cNvSpPr>
          <p:nvPr>
            <p:ph type="body" idx="1"/>
          </p:nvPr>
        </p:nvSpPr>
        <p:spPr>
          <a:xfrm>
            <a:off x="43891" y="623400"/>
            <a:ext cx="9044100" cy="4264500"/>
          </a:xfrm>
          <a:prstGeom prst="rect">
            <a:avLst/>
          </a:prstGeom>
          <a:noFill/>
          <a:ln>
            <a:noFill/>
          </a:ln>
        </p:spPr>
        <p:txBody>
          <a:bodyPr spcFirstLastPara="1" wrap="square" lIns="91425" tIns="91425" rIns="91425" bIns="91425" anchor="t" anchorCtr="0">
            <a:noAutofit/>
          </a:bodyPr>
          <a:lstStyle/>
          <a:p>
            <a:pPr marL="0" lvl="0" indent="0" algn="l" rtl="0">
              <a:lnSpc>
                <a:spcPct val="122857"/>
              </a:lnSpc>
              <a:spcBef>
                <a:spcPts val="0"/>
              </a:spcBef>
              <a:spcAft>
                <a:spcPts val="0"/>
              </a:spcAft>
              <a:buSzPts val="935"/>
              <a:buNone/>
            </a:pPr>
            <a:r>
              <a:rPr lang="en" sz="1720" b="1" dirty="0">
                <a:solidFill>
                  <a:srgbClr val="000000"/>
                </a:solidFill>
                <a:latin typeface="Times New Roman"/>
                <a:ea typeface="Times New Roman"/>
                <a:cs typeface="Times New Roman"/>
                <a:sym typeface="Times New Roman"/>
              </a:rPr>
              <a:t>Steps: </a:t>
            </a:r>
            <a:endParaRPr sz="1720" b="1" dirty="0">
              <a:solidFill>
                <a:srgbClr val="000000"/>
              </a:solidFill>
              <a:latin typeface="Times New Roman"/>
              <a:ea typeface="Times New Roman"/>
              <a:cs typeface="Times New Roman"/>
              <a:sym typeface="Times New Roman"/>
            </a:endParaRPr>
          </a:p>
          <a:p>
            <a:pPr marL="0" lvl="0" indent="0" algn="l" rtl="0">
              <a:lnSpc>
                <a:spcPct val="122857"/>
              </a:lnSpc>
              <a:spcBef>
                <a:spcPts val="1500"/>
              </a:spcBef>
              <a:spcAft>
                <a:spcPts val="0"/>
              </a:spcAft>
              <a:buSzPts val="935"/>
              <a:buNone/>
            </a:pPr>
            <a:r>
              <a:rPr lang="en" sz="1420" b="1" dirty="0">
                <a:solidFill>
                  <a:srgbClr val="000000"/>
                </a:solidFill>
                <a:latin typeface="Times New Roman"/>
                <a:ea typeface="Times New Roman"/>
                <a:cs typeface="Times New Roman"/>
                <a:sym typeface="Times New Roman"/>
              </a:rPr>
              <a:t>Regression Testing:</a:t>
            </a:r>
            <a:r>
              <a:rPr lang="en" sz="1420" dirty="0">
                <a:solidFill>
                  <a:srgbClr val="000000"/>
                </a:solidFill>
                <a:latin typeface="Times New Roman"/>
                <a:ea typeface="Times New Roman"/>
                <a:cs typeface="Times New Roman"/>
                <a:sym typeface="Times New Roman"/>
              </a:rPr>
              <a:t> Before you publish your application, you need to </a:t>
            </a:r>
            <a:r>
              <a:rPr lang="en" sz="1420" b="1" dirty="0">
                <a:solidFill>
                  <a:srgbClr val="000000"/>
                </a:solidFill>
                <a:latin typeface="Times New Roman"/>
                <a:ea typeface="Times New Roman"/>
                <a:cs typeface="Times New Roman"/>
                <a:sym typeface="Times New Roman"/>
              </a:rPr>
              <a:t>make sure that its meeting the basic quality </a:t>
            </a:r>
            <a:r>
              <a:rPr lang="en" sz="1420" dirty="0">
                <a:solidFill>
                  <a:srgbClr val="000000"/>
                </a:solidFill>
                <a:latin typeface="Times New Roman"/>
                <a:ea typeface="Times New Roman"/>
                <a:cs typeface="Times New Roman"/>
                <a:sym typeface="Times New Roman"/>
              </a:rPr>
              <a:t>expectations for all Android apps, on all of the devices that you are targeting. </a:t>
            </a:r>
            <a:endParaRPr sz="1420" dirty="0">
              <a:solidFill>
                <a:srgbClr val="000000"/>
              </a:solidFill>
              <a:latin typeface="Times New Roman"/>
              <a:ea typeface="Times New Roman"/>
              <a:cs typeface="Times New Roman"/>
              <a:sym typeface="Times New Roman"/>
            </a:endParaRPr>
          </a:p>
          <a:p>
            <a:pPr marL="0" lvl="0" indent="0" algn="l" rtl="0">
              <a:lnSpc>
                <a:spcPct val="122857"/>
              </a:lnSpc>
              <a:spcBef>
                <a:spcPts val="1500"/>
              </a:spcBef>
              <a:spcAft>
                <a:spcPts val="0"/>
              </a:spcAft>
              <a:buSzPts val="935"/>
              <a:buNone/>
            </a:pPr>
            <a:r>
              <a:rPr lang="en" sz="1420" b="1" dirty="0">
                <a:solidFill>
                  <a:srgbClr val="000000"/>
                </a:solidFill>
                <a:latin typeface="Times New Roman"/>
                <a:ea typeface="Times New Roman"/>
                <a:cs typeface="Times New Roman"/>
                <a:sym typeface="Times New Roman"/>
              </a:rPr>
              <a:t>Application Rating: </a:t>
            </a:r>
            <a:r>
              <a:rPr lang="en" sz="1420" dirty="0">
                <a:solidFill>
                  <a:srgbClr val="000000"/>
                </a:solidFill>
                <a:latin typeface="Times New Roman"/>
                <a:ea typeface="Times New Roman"/>
                <a:cs typeface="Times New Roman"/>
                <a:sym typeface="Times New Roman"/>
              </a:rPr>
              <a:t>When you will publish your application at Google Play, you will have to </a:t>
            </a:r>
            <a:r>
              <a:rPr lang="en" sz="1420" b="1" dirty="0">
                <a:solidFill>
                  <a:srgbClr val="000000"/>
                </a:solidFill>
                <a:latin typeface="Times New Roman"/>
                <a:ea typeface="Times New Roman"/>
                <a:cs typeface="Times New Roman"/>
                <a:sym typeface="Times New Roman"/>
              </a:rPr>
              <a:t>specify a content rating </a:t>
            </a:r>
            <a:r>
              <a:rPr lang="en" sz="1420" dirty="0">
                <a:solidFill>
                  <a:srgbClr val="000000"/>
                </a:solidFill>
                <a:latin typeface="Times New Roman"/>
                <a:ea typeface="Times New Roman"/>
                <a:cs typeface="Times New Roman"/>
                <a:sym typeface="Times New Roman"/>
              </a:rPr>
              <a:t>for your app, which informs Google Play users of its maturity level. </a:t>
            </a:r>
            <a:endParaRPr sz="1420" dirty="0">
              <a:solidFill>
                <a:srgbClr val="000000"/>
              </a:solidFill>
              <a:latin typeface="Times New Roman"/>
              <a:ea typeface="Times New Roman"/>
              <a:cs typeface="Times New Roman"/>
              <a:sym typeface="Times New Roman"/>
            </a:endParaRPr>
          </a:p>
          <a:p>
            <a:pPr marL="0" lvl="0" indent="0" algn="l" rtl="0">
              <a:lnSpc>
                <a:spcPct val="122857"/>
              </a:lnSpc>
              <a:spcBef>
                <a:spcPts val="1500"/>
              </a:spcBef>
              <a:spcAft>
                <a:spcPts val="0"/>
              </a:spcAft>
              <a:buSzPts val="935"/>
              <a:buNone/>
            </a:pPr>
            <a:r>
              <a:rPr lang="en" sz="1420" b="1" dirty="0">
                <a:solidFill>
                  <a:srgbClr val="000000"/>
                </a:solidFill>
                <a:latin typeface="Times New Roman"/>
                <a:ea typeface="Times New Roman"/>
                <a:cs typeface="Times New Roman"/>
                <a:sym typeface="Times New Roman"/>
              </a:rPr>
              <a:t>Targeted Regions:</a:t>
            </a:r>
            <a:r>
              <a:rPr lang="en" sz="1420" dirty="0">
                <a:solidFill>
                  <a:srgbClr val="000000"/>
                </a:solidFill>
                <a:latin typeface="Times New Roman"/>
                <a:ea typeface="Times New Roman"/>
                <a:cs typeface="Times New Roman"/>
                <a:sym typeface="Times New Roman"/>
              </a:rPr>
              <a:t> Google Play lets you control </a:t>
            </a:r>
            <a:r>
              <a:rPr lang="en" sz="1420" b="1" dirty="0">
                <a:solidFill>
                  <a:srgbClr val="000000"/>
                </a:solidFill>
                <a:latin typeface="Times New Roman"/>
                <a:ea typeface="Times New Roman"/>
                <a:cs typeface="Times New Roman"/>
                <a:sym typeface="Times New Roman"/>
              </a:rPr>
              <a:t>what countries and territories </a:t>
            </a:r>
            <a:r>
              <a:rPr lang="en" sz="1420" dirty="0">
                <a:solidFill>
                  <a:srgbClr val="000000"/>
                </a:solidFill>
                <a:latin typeface="Times New Roman"/>
                <a:ea typeface="Times New Roman"/>
                <a:cs typeface="Times New Roman"/>
                <a:sym typeface="Times New Roman"/>
              </a:rPr>
              <a:t>where your application will be sold. </a:t>
            </a:r>
            <a:endParaRPr sz="1420" dirty="0">
              <a:solidFill>
                <a:srgbClr val="000000"/>
              </a:solidFill>
              <a:latin typeface="Times New Roman"/>
              <a:ea typeface="Times New Roman"/>
              <a:cs typeface="Times New Roman"/>
              <a:sym typeface="Times New Roman"/>
            </a:endParaRPr>
          </a:p>
          <a:p>
            <a:pPr marL="0" lvl="0" indent="0" algn="l" rtl="0">
              <a:lnSpc>
                <a:spcPct val="122857"/>
              </a:lnSpc>
              <a:spcBef>
                <a:spcPts val="1500"/>
              </a:spcBef>
              <a:spcAft>
                <a:spcPts val="0"/>
              </a:spcAft>
              <a:buSzPts val="935"/>
              <a:buNone/>
            </a:pPr>
            <a:r>
              <a:rPr lang="en" sz="1420" b="1" dirty="0">
                <a:solidFill>
                  <a:srgbClr val="000000"/>
                </a:solidFill>
                <a:latin typeface="Times New Roman"/>
                <a:ea typeface="Times New Roman"/>
                <a:cs typeface="Times New Roman"/>
                <a:sym typeface="Times New Roman"/>
              </a:rPr>
              <a:t>Application Size: </a:t>
            </a:r>
            <a:r>
              <a:rPr lang="en" sz="1420" dirty="0">
                <a:solidFill>
                  <a:srgbClr val="000000"/>
                </a:solidFill>
                <a:latin typeface="Times New Roman"/>
                <a:ea typeface="Times New Roman"/>
                <a:cs typeface="Times New Roman"/>
                <a:sym typeface="Times New Roman"/>
              </a:rPr>
              <a:t>Currently, the maximum size for an APK published on Google Play is </a:t>
            </a:r>
            <a:r>
              <a:rPr lang="en" sz="1420" b="1" dirty="0">
                <a:solidFill>
                  <a:srgbClr val="000000"/>
                </a:solidFill>
                <a:latin typeface="Times New Roman"/>
                <a:ea typeface="Times New Roman"/>
                <a:cs typeface="Times New Roman"/>
                <a:sym typeface="Times New Roman"/>
              </a:rPr>
              <a:t>50 MB. If </a:t>
            </a:r>
            <a:r>
              <a:rPr lang="en" sz="1420" dirty="0">
                <a:solidFill>
                  <a:srgbClr val="000000"/>
                </a:solidFill>
                <a:latin typeface="Times New Roman"/>
                <a:ea typeface="Times New Roman"/>
                <a:cs typeface="Times New Roman"/>
                <a:sym typeface="Times New Roman"/>
              </a:rPr>
              <a:t>your app exceeds that size, or if you want to offer a secondary download, you can use APK Expansion Files</a:t>
            </a:r>
            <a:endParaRPr sz="1420" dirty="0">
              <a:solidFill>
                <a:srgbClr val="000000"/>
              </a:solidFill>
              <a:latin typeface="Times New Roman"/>
              <a:ea typeface="Times New Roman"/>
              <a:cs typeface="Times New Roman"/>
              <a:sym typeface="Times New Roman"/>
            </a:endParaRPr>
          </a:p>
          <a:p>
            <a:pPr marL="0" lvl="0" indent="0" algn="l" rtl="0">
              <a:lnSpc>
                <a:spcPct val="122857"/>
              </a:lnSpc>
              <a:spcBef>
                <a:spcPts val="1500"/>
              </a:spcBef>
              <a:spcAft>
                <a:spcPts val="0"/>
              </a:spcAft>
              <a:buSzPts val="935"/>
              <a:buNone/>
            </a:pPr>
            <a:r>
              <a:rPr lang="en" sz="1420" b="1" dirty="0">
                <a:solidFill>
                  <a:srgbClr val="000000"/>
                </a:solidFill>
                <a:latin typeface="Times New Roman"/>
                <a:ea typeface="Times New Roman"/>
                <a:cs typeface="Times New Roman"/>
                <a:sym typeface="Times New Roman"/>
              </a:rPr>
              <a:t>Screen Compatibility:</a:t>
            </a:r>
            <a:r>
              <a:rPr lang="en" sz="1420" dirty="0">
                <a:solidFill>
                  <a:srgbClr val="000000"/>
                </a:solidFill>
                <a:latin typeface="Times New Roman"/>
                <a:ea typeface="Times New Roman"/>
                <a:cs typeface="Times New Roman"/>
                <a:sym typeface="Times New Roman"/>
              </a:rPr>
              <a:t> It is important to make sure that your app is designed to run properly on the Android platform versions and </a:t>
            </a:r>
            <a:r>
              <a:rPr lang="en" sz="1420" b="1" dirty="0">
                <a:solidFill>
                  <a:srgbClr val="000000"/>
                </a:solidFill>
                <a:latin typeface="Times New Roman"/>
                <a:ea typeface="Times New Roman"/>
                <a:cs typeface="Times New Roman"/>
                <a:sym typeface="Times New Roman"/>
              </a:rPr>
              <a:t>device screen sizes that you want to target.</a:t>
            </a:r>
            <a:endParaRPr sz="1420" b="1" dirty="0">
              <a:solidFill>
                <a:srgbClr val="000000"/>
              </a:solidFill>
              <a:latin typeface="Times New Roman"/>
              <a:ea typeface="Times New Roman"/>
              <a:cs typeface="Times New Roman"/>
              <a:sym typeface="Times New Roman"/>
            </a:endParaRPr>
          </a:p>
          <a:p>
            <a:pPr marL="0" lvl="0" indent="0" algn="l" rtl="0">
              <a:lnSpc>
                <a:spcPct val="122857"/>
              </a:lnSpc>
              <a:spcBef>
                <a:spcPts val="1500"/>
              </a:spcBef>
              <a:spcAft>
                <a:spcPts val="1500"/>
              </a:spcAft>
              <a:buSzPts val="935"/>
              <a:buNone/>
            </a:pPr>
            <a:r>
              <a:rPr lang="en" sz="1420" b="1" dirty="0">
                <a:solidFill>
                  <a:srgbClr val="000000"/>
                </a:solidFill>
                <a:latin typeface="Times New Roman"/>
                <a:ea typeface="Times New Roman"/>
                <a:cs typeface="Times New Roman"/>
                <a:sym typeface="Times New Roman"/>
              </a:rPr>
              <a:t>Application Pricing:</a:t>
            </a:r>
            <a:r>
              <a:rPr lang="en" sz="1420" dirty="0">
                <a:solidFill>
                  <a:srgbClr val="000000"/>
                </a:solidFill>
                <a:latin typeface="Times New Roman"/>
                <a:ea typeface="Times New Roman"/>
                <a:cs typeface="Times New Roman"/>
                <a:sym typeface="Times New Roman"/>
              </a:rPr>
              <a:t> Deciding </a:t>
            </a:r>
            <a:r>
              <a:rPr lang="en" sz="1420" b="1" dirty="0">
                <a:solidFill>
                  <a:srgbClr val="000000"/>
                </a:solidFill>
                <a:latin typeface="Times New Roman"/>
                <a:ea typeface="Times New Roman"/>
                <a:cs typeface="Times New Roman"/>
                <a:sym typeface="Times New Roman"/>
              </a:rPr>
              <a:t>whether you app will be free or paid.</a:t>
            </a:r>
            <a:endParaRPr sz="1629"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231800" y="13540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Publishing &amp; Delivery of Mobile Applications</a:t>
            </a:r>
            <a:endParaRPr/>
          </a:p>
        </p:txBody>
      </p:sp>
      <p:sp>
        <p:nvSpPr>
          <p:cNvPr id="193" name="Google Shape;193;p23"/>
          <p:cNvSpPr txBox="1">
            <a:spLocks noGrp="1"/>
          </p:cNvSpPr>
          <p:nvPr>
            <p:ph type="body" idx="1"/>
          </p:nvPr>
        </p:nvSpPr>
        <p:spPr>
          <a:xfrm>
            <a:off x="99875" y="878900"/>
            <a:ext cx="9044100" cy="4264500"/>
          </a:xfrm>
          <a:prstGeom prst="rect">
            <a:avLst/>
          </a:prstGeom>
          <a:noFill/>
          <a:ln>
            <a:noFill/>
          </a:ln>
        </p:spPr>
        <p:txBody>
          <a:bodyPr spcFirstLastPara="1" wrap="square" lIns="91425" tIns="91425" rIns="91425" bIns="91425" anchor="t" anchorCtr="0">
            <a:noAutofit/>
          </a:bodyPr>
          <a:lstStyle/>
          <a:p>
            <a:pPr marL="0" lvl="0" indent="0" algn="l" rtl="0">
              <a:lnSpc>
                <a:spcPct val="122857"/>
              </a:lnSpc>
              <a:spcBef>
                <a:spcPts val="0"/>
              </a:spcBef>
              <a:spcAft>
                <a:spcPts val="0"/>
              </a:spcAft>
              <a:buSzPts val="935"/>
              <a:buNone/>
            </a:pPr>
            <a:r>
              <a:rPr lang="en" sz="1720" b="1">
                <a:solidFill>
                  <a:srgbClr val="000000"/>
                </a:solidFill>
                <a:latin typeface="Times New Roman"/>
                <a:ea typeface="Times New Roman"/>
                <a:cs typeface="Times New Roman"/>
                <a:sym typeface="Times New Roman"/>
              </a:rPr>
              <a:t>Steps: </a:t>
            </a:r>
            <a:endParaRPr sz="1720" b="1">
              <a:solidFill>
                <a:srgbClr val="000000"/>
              </a:solidFill>
              <a:latin typeface="Times New Roman"/>
              <a:ea typeface="Times New Roman"/>
              <a:cs typeface="Times New Roman"/>
              <a:sym typeface="Times New Roman"/>
            </a:endParaRPr>
          </a:p>
          <a:p>
            <a:pPr marL="0" lvl="0" indent="0" algn="l" rtl="0">
              <a:lnSpc>
                <a:spcPct val="122857"/>
              </a:lnSpc>
              <a:spcBef>
                <a:spcPts val="1500"/>
              </a:spcBef>
              <a:spcAft>
                <a:spcPts val="0"/>
              </a:spcAft>
              <a:buSzPts val="935"/>
              <a:buNone/>
            </a:pPr>
            <a:r>
              <a:rPr lang="en" sz="1420" b="1">
                <a:solidFill>
                  <a:srgbClr val="000000"/>
                </a:solidFill>
                <a:latin typeface="Times New Roman"/>
                <a:ea typeface="Times New Roman"/>
                <a:cs typeface="Times New Roman"/>
                <a:sym typeface="Times New Roman"/>
              </a:rPr>
              <a:t>Promotional Content:</a:t>
            </a:r>
            <a:r>
              <a:rPr lang="en" sz="1420">
                <a:solidFill>
                  <a:srgbClr val="000000"/>
                </a:solidFill>
                <a:latin typeface="Times New Roman"/>
                <a:ea typeface="Times New Roman"/>
                <a:cs typeface="Times New Roman"/>
                <a:sym typeface="Times New Roman"/>
              </a:rPr>
              <a:t> It is a good marketing practice to supply a variety of high-quality graphic assets to showcase your app or brand. </a:t>
            </a:r>
            <a:endParaRPr sz="1420">
              <a:solidFill>
                <a:srgbClr val="000000"/>
              </a:solidFill>
              <a:latin typeface="Times New Roman"/>
              <a:ea typeface="Times New Roman"/>
              <a:cs typeface="Times New Roman"/>
              <a:sym typeface="Times New Roman"/>
            </a:endParaRPr>
          </a:p>
          <a:p>
            <a:pPr marL="0" lvl="0" indent="0" algn="l" rtl="0">
              <a:lnSpc>
                <a:spcPct val="142857"/>
              </a:lnSpc>
              <a:spcBef>
                <a:spcPts val="1500"/>
              </a:spcBef>
              <a:spcAft>
                <a:spcPts val="0"/>
              </a:spcAft>
              <a:buSzPts val="1800"/>
              <a:buNone/>
            </a:pPr>
            <a:r>
              <a:rPr lang="en" sz="1420" b="1">
                <a:solidFill>
                  <a:srgbClr val="000000"/>
                </a:solidFill>
                <a:latin typeface="Times New Roman"/>
                <a:ea typeface="Times New Roman"/>
                <a:cs typeface="Times New Roman"/>
                <a:sym typeface="Times New Roman"/>
              </a:rPr>
              <a:t>Finalize Application Detail:</a:t>
            </a:r>
            <a:r>
              <a:rPr lang="en" sz="1420">
                <a:solidFill>
                  <a:srgbClr val="000000"/>
                </a:solidFill>
                <a:latin typeface="Times New Roman"/>
                <a:ea typeface="Times New Roman"/>
                <a:cs typeface="Times New Roman"/>
                <a:sym typeface="Times New Roman"/>
              </a:rPr>
              <a:t> Google Play gives you a variety of ways to promote your app and engage with users on your product details page, from colourful graphics, screen shots, and videos to localized descriptions, release details, and links to your other apps. So you can decorate your application page and provide as much as clear crisp detail you can provide.</a:t>
            </a:r>
            <a:endParaRPr sz="1420">
              <a:solidFill>
                <a:srgbClr val="000000"/>
              </a:solidFill>
              <a:latin typeface="Times New Roman"/>
              <a:ea typeface="Times New Roman"/>
              <a:cs typeface="Times New Roman"/>
              <a:sym typeface="Times New Roman"/>
            </a:endParaRPr>
          </a:p>
          <a:p>
            <a:pPr marL="0" lvl="0" indent="0" algn="l" rtl="0">
              <a:lnSpc>
                <a:spcPct val="122857"/>
              </a:lnSpc>
              <a:spcBef>
                <a:spcPts val="1500"/>
              </a:spcBef>
              <a:spcAft>
                <a:spcPts val="1500"/>
              </a:spcAft>
              <a:buSzPts val="935"/>
              <a:buNone/>
            </a:pPr>
            <a:endParaRPr sz="142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171850"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2"/>
              </a:buClr>
              <a:buSzPct val="36666"/>
              <a:buFont typeface="Arial"/>
              <a:buNone/>
            </a:pPr>
            <a:r>
              <a:rPr lang="en"/>
              <a:t>Introduction to Development Technologies</a:t>
            </a:r>
            <a:endParaRPr/>
          </a:p>
          <a:p>
            <a:pPr marL="0" lvl="0" indent="0" algn="l" rtl="0">
              <a:lnSpc>
                <a:spcPct val="100000"/>
              </a:lnSpc>
              <a:spcBef>
                <a:spcPts val="0"/>
              </a:spcBef>
              <a:spcAft>
                <a:spcPts val="0"/>
              </a:spcAft>
              <a:buSzPct val="111111"/>
              <a:buNone/>
            </a:pPr>
            <a:endParaRPr/>
          </a:p>
        </p:txBody>
      </p:sp>
      <p:sp>
        <p:nvSpPr>
          <p:cNvPr id="199" name="Google Shape;199;p24"/>
          <p:cNvSpPr txBox="1">
            <a:spLocks noGrp="1"/>
          </p:cNvSpPr>
          <p:nvPr>
            <p:ph type="body" idx="1"/>
          </p:nvPr>
        </p:nvSpPr>
        <p:spPr>
          <a:xfrm>
            <a:off x="69900" y="489375"/>
            <a:ext cx="9028500" cy="465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sz="1400" dirty="0">
                <a:latin typeface="Times New Roman"/>
                <a:ea typeface="Times New Roman"/>
                <a:cs typeface="Times New Roman"/>
                <a:sym typeface="Times New Roman"/>
              </a:rPr>
              <a:t>There are </a:t>
            </a:r>
            <a:r>
              <a:rPr lang="en" sz="1400" b="1" dirty="0">
                <a:latin typeface="Times New Roman"/>
                <a:ea typeface="Times New Roman"/>
                <a:cs typeface="Times New Roman"/>
                <a:sym typeface="Times New Roman"/>
              </a:rPr>
              <a:t>Five major development approaches</a:t>
            </a:r>
            <a:r>
              <a:rPr lang="en" sz="1400" dirty="0">
                <a:latin typeface="Times New Roman"/>
                <a:ea typeface="Times New Roman"/>
                <a:cs typeface="Times New Roman"/>
                <a:sym typeface="Times New Roman"/>
              </a:rPr>
              <a:t> when building mobile applications</a:t>
            </a:r>
            <a:endParaRPr sz="1400" dirty="0">
              <a:latin typeface="Times New Roman"/>
              <a:ea typeface="Times New Roman"/>
              <a:cs typeface="Times New Roman"/>
              <a:sym typeface="Times New Roman"/>
            </a:endParaRPr>
          </a:p>
          <a:p>
            <a:pPr marL="482600" indent="-317500">
              <a:lnSpc>
                <a:spcPct val="100000"/>
              </a:lnSpc>
              <a:buClr>
                <a:schemeClr val="accent1"/>
              </a:buClr>
              <a:buSzPts val="1400"/>
              <a:buFont typeface="Times New Roman"/>
              <a:buChar char="●"/>
            </a:pPr>
            <a:r>
              <a:rPr lang="en" sz="1400" dirty="0">
                <a:latin typeface="Times New Roman"/>
                <a:ea typeface="Times New Roman"/>
                <a:cs typeface="Times New Roman"/>
                <a:sym typeface="Times New Roman"/>
              </a:rPr>
              <a:t>Native Mobile Applications</a:t>
            </a:r>
          </a:p>
          <a:p>
            <a:pPr marL="482600" indent="-317500">
              <a:lnSpc>
                <a:spcPct val="100000"/>
              </a:lnSpc>
              <a:buClr>
                <a:schemeClr val="accent1"/>
              </a:buClr>
              <a:buSzPts val="1400"/>
              <a:buFont typeface="Times New Roman"/>
              <a:buChar char="●"/>
            </a:pPr>
            <a:r>
              <a:rPr lang="en-IN" sz="1400" dirty="0">
                <a:latin typeface="Times New Roman"/>
                <a:ea typeface="Times New Roman"/>
                <a:cs typeface="Times New Roman"/>
                <a:sym typeface="Times New Roman"/>
              </a:rPr>
              <a:t>Cross-Platform Native Mobile </a:t>
            </a:r>
            <a:r>
              <a:rPr lang="en-IN" sz="1400" dirty="0" smtClean="0">
                <a:latin typeface="Times New Roman"/>
                <a:ea typeface="Times New Roman"/>
                <a:cs typeface="Times New Roman"/>
                <a:sym typeface="Times New Roman"/>
              </a:rPr>
              <a:t>Applications</a:t>
            </a:r>
            <a:endParaRPr sz="1400" dirty="0">
              <a:latin typeface="Times New Roman"/>
              <a:ea typeface="Times New Roman"/>
              <a:cs typeface="Times New Roman"/>
              <a:sym typeface="Times New Roman"/>
            </a:endParaRPr>
          </a:p>
          <a:p>
            <a:pPr marL="482600" lvl="0" indent="-317500">
              <a:lnSpc>
                <a:spcPct val="100000"/>
              </a:lnSpc>
              <a:buClr>
                <a:schemeClr val="accent1"/>
              </a:buClr>
              <a:buSzPts val="1400"/>
              <a:buFont typeface="Times New Roman"/>
              <a:buChar char="●"/>
            </a:pPr>
            <a:r>
              <a:rPr lang="en" sz="1400" dirty="0">
                <a:latin typeface="Times New Roman"/>
                <a:ea typeface="Times New Roman"/>
                <a:cs typeface="Times New Roman"/>
                <a:sym typeface="Times New Roman"/>
              </a:rPr>
              <a:t>Hybrid Mobile Applications</a:t>
            </a:r>
            <a:endParaRPr sz="1400" dirty="0">
              <a:latin typeface="Times New Roman"/>
              <a:ea typeface="Times New Roman"/>
              <a:cs typeface="Times New Roman"/>
              <a:sym typeface="Times New Roman"/>
            </a:endParaRPr>
          </a:p>
          <a:p>
            <a:pPr marL="482600" lvl="0" indent="-317500">
              <a:lnSpc>
                <a:spcPct val="100000"/>
              </a:lnSpc>
              <a:buClr>
                <a:schemeClr val="accent1"/>
              </a:buClr>
              <a:buSzPts val="1400"/>
              <a:buFont typeface="Times New Roman"/>
              <a:buChar char="●"/>
            </a:pPr>
            <a:r>
              <a:rPr lang="en" sz="1400" dirty="0">
                <a:latin typeface="Times New Roman"/>
                <a:ea typeface="Times New Roman"/>
                <a:cs typeface="Times New Roman"/>
                <a:sym typeface="Times New Roman"/>
              </a:rPr>
              <a:t>Progressive Web Applications</a:t>
            </a:r>
            <a:endParaRPr sz="1400" dirty="0">
              <a:latin typeface="Times New Roman"/>
              <a:ea typeface="Times New Roman"/>
              <a:cs typeface="Times New Roman"/>
              <a:sym typeface="Times New Roman"/>
            </a:endParaRPr>
          </a:p>
          <a:p>
            <a:pPr marL="482600" lvl="0" indent="-317500" algn="l" rtl="0">
              <a:lnSpc>
                <a:spcPct val="100000"/>
              </a:lnSpc>
              <a:spcBef>
                <a:spcPts val="0"/>
              </a:spcBef>
              <a:spcAft>
                <a:spcPts val="0"/>
              </a:spcAft>
              <a:buClr>
                <a:schemeClr val="accent1"/>
              </a:buClr>
              <a:buSzPts val="1400"/>
              <a:buFont typeface="Times New Roman"/>
              <a:buChar char="●"/>
            </a:pPr>
            <a:r>
              <a:rPr lang="en" sz="1400" dirty="0">
                <a:latin typeface="Times New Roman"/>
                <a:ea typeface="Times New Roman"/>
                <a:cs typeface="Times New Roman"/>
                <a:sym typeface="Times New Roman"/>
              </a:rPr>
              <a:t>Web Based Applications</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r>
              <a:rPr lang="en" sz="1400" b="1" dirty="0">
                <a:latin typeface="Times New Roman"/>
                <a:ea typeface="Times New Roman"/>
                <a:cs typeface="Times New Roman"/>
                <a:sym typeface="Times New Roman"/>
              </a:rPr>
              <a:t>Native mobile applications:</a:t>
            </a:r>
            <a:endParaRPr sz="1400" b="1" dirty="0">
              <a:latin typeface="Times New Roman"/>
              <a:ea typeface="Times New Roman"/>
              <a:cs typeface="Times New Roman"/>
              <a:sym typeface="Times New Roman"/>
            </a:endParaRPr>
          </a:p>
          <a:p>
            <a:pPr marL="457200" lvl="0" indent="0" algn="l" rtl="0">
              <a:lnSpc>
                <a:spcPct val="115000"/>
              </a:lnSpc>
              <a:spcBef>
                <a:spcPts val="0"/>
              </a:spcBef>
              <a:spcAft>
                <a:spcPts val="0"/>
              </a:spcAft>
              <a:buSzPts val="1800"/>
              <a:buNone/>
            </a:pPr>
            <a:r>
              <a:rPr lang="en" sz="1400" dirty="0">
                <a:latin typeface="Times New Roman"/>
                <a:ea typeface="Times New Roman"/>
                <a:cs typeface="Times New Roman"/>
                <a:sym typeface="Times New Roman"/>
              </a:rPr>
              <a:t>Native apps are </a:t>
            </a:r>
            <a:r>
              <a:rPr lang="en" sz="1400" b="1" dirty="0">
                <a:latin typeface="Times New Roman"/>
                <a:ea typeface="Times New Roman"/>
                <a:cs typeface="Times New Roman"/>
                <a:sym typeface="Times New Roman"/>
              </a:rPr>
              <a:t>installed onto the device itself and are developed especially for a particular mobile operating system</a:t>
            </a:r>
            <a:r>
              <a:rPr lang="en" sz="1400" dirty="0">
                <a:latin typeface="Times New Roman"/>
                <a:ea typeface="Times New Roman"/>
                <a:cs typeface="Times New Roman"/>
                <a:sym typeface="Times New Roman"/>
              </a:rPr>
              <a:t>. These apps are available on app stores such as Apple App Store, Google Play Store, etc.Native apps </a:t>
            </a:r>
            <a:r>
              <a:rPr lang="en" sz="1400" b="1" dirty="0">
                <a:latin typeface="Times New Roman"/>
                <a:ea typeface="Times New Roman"/>
                <a:cs typeface="Times New Roman"/>
                <a:sym typeface="Times New Roman"/>
              </a:rPr>
              <a:t>work in specific mobile operating systems such as Apple iOS or Android OS</a:t>
            </a:r>
            <a:r>
              <a:rPr lang="en" sz="1400" dirty="0">
                <a:latin typeface="Times New Roman"/>
                <a:ea typeface="Times New Roman"/>
                <a:cs typeface="Times New Roman"/>
                <a:sym typeface="Times New Roman"/>
              </a:rPr>
              <a:t>. If an app made for Android OS then it will not work on Apple iOS or Windows OS. </a:t>
            </a:r>
            <a:endParaRPr sz="1400" dirty="0">
              <a:latin typeface="Times New Roman"/>
              <a:ea typeface="Times New Roman"/>
              <a:cs typeface="Times New Roman"/>
              <a:sym typeface="Times New Roman"/>
            </a:endParaRPr>
          </a:p>
          <a:p>
            <a:pPr marL="0" lvl="0" indent="457200" algn="l" rtl="0">
              <a:lnSpc>
                <a:spcPct val="115000"/>
              </a:lnSpc>
              <a:spcBef>
                <a:spcPts val="800"/>
              </a:spcBef>
              <a:spcAft>
                <a:spcPts val="0"/>
              </a:spcAft>
              <a:buSzPts val="1800"/>
              <a:buNone/>
            </a:pPr>
            <a:r>
              <a:rPr lang="en" sz="1400" b="1" dirty="0">
                <a:latin typeface="Times New Roman"/>
                <a:ea typeface="Times New Roman"/>
                <a:cs typeface="Times New Roman"/>
                <a:sym typeface="Times New Roman"/>
              </a:rPr>
              <a:t>Pros</a:t>
            </a:r>
            <a:r>
              <a:rPr lang="en" sz="1400" dirty="0">
                <a:latin typeface="Times New Roman"/>
                <a:ea typeface="Times New Roman"/>
                <a:cs typeface="Times New Roman"/>
                <a:sym typeface="Times New Roman"/>
              </a:rPr>
              <a:t>:</a:t>
            </a:r>
            <a:endParaRPr sz="1400" dirty="0">
              <a:latin typeface="Times New Roman"/>
              <a:ea typeface="Times New Roman"/>
              <a:cs typeface="Times New Roman"/>
              <a:sym typeface="Times New Roman"/>
            </a:endParaRPr>
          </a:p>
          <a:p>
            <a:pPr marL="0" lvl="0" indent="457200" algn="l" rtl="0">
              <a:lnSpc>
                <a:spcPct val="115000"/>
              </a:lnSpc>
              <a:spcBef>
                <a:spcPts val="800"/>
              </a:spcBef>
              <a:spcAft>
                <a:spcPts val="0"/>
              </a:spcAft>
              <a:buSzPts val="1800"/>
              <a:buNone/>
            </a:pPr>
            <a:r>
              <a:rPr lang="en" sz="1400" dirty="0">
                <a:latin typeface="Times New Roman"/>
                <a:ea typeface="Times New Roman"/>
                <a:cs typeface="Times New Roman"/>
                <a:sym typeface="Times New Roman"/>
              </a:rPr>
              <a:t>	</a:t>
            </a:r>
            <a:r>
              <a:rPr lang="en" sz="1400" dirty="0">
                <a:highlight>
                  <a:srgbClr val="F7F7F7"/>
                </a:highlight>
                <a:latin typeface="Times New Roman"/>
                <a:ea typeface="Times New Roman"/>
                <a:cs typeface="Times New Roman"/>
                <a:sym typeface="Times New Roman"/>
              </a:rPr>
              <a:t>Best runtime performance</a:t>
            </a:r>
            <a:endParaRPr sz="1400" dirty="0">
              <a:highlight>
                <a:srgbClr val="F7F7F7"/>
              </a:highlight>
              <a:latin typeface="Times New Roman"/>
              <a:ea typeface="Times New Roman"/>
              <a:cs typeface="Times New Roman"/>
              <a:sym typeface="Times New Roman"/>
            </a:endParaRPr>
          </a:p>
          <a:p>
            <a:pPr marL="0" lvl="0" indent="457200" algn="l" rtl="0">
              <a:lnSpc>
                <a:spcPct val="115000"/>
              </a:lnSpc>
              <a:spcBef>
                <a:spcPts val="0"/>
              </a:spcBef>
              <a:spcAft>
                <a:spcPts val="0"/>
              </a:spcAft>
              <a:buSzPts val="1800"/>
              <a:buNone/>
            </a:pPr>
            <a:r>
              <a:rPr lang="en" sz="1400" dirty="0">
                <a:highlight>
                  <a:srgbClr val="F7F7F7"/>
                </a:highlight>
                <a:latin typeface="Times New Roman"/>
                <a:ea typeface="Times New Roman"/>
                <a:cs typeface="Times New Roman"/>
                <a:sym typeface="Times New Roman"/>
              </a:rPr>
              <a:t>	</a:t>
            </a:r>
            <a:r>
              <a:rPr lang="en" sz="1400" dirty="0">
                <a:latin typeface="Times New Roman"/>
                <a:ea typeface="Times New Roman"/>
                <a:cs typeface="Times New Roman"/>
                <a:sym typeface="Times New Roman"/>
              </a:rPr>
              <a:t>Direct access to device APIs</a:t>
            </a:r>
            <a:endParaRPr sz="1400"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1800"/>
              <a:buNone/>
            </a:pPr>
            <a:r>
              <a:rPr lang="en" sz="1400" b="1" dirty="0">
                <a:latin typeface="Times New Roman"/>
                <a:ea typeface="Times New Roman"/>
                <a:cs typeface="Times New Roman"/>
                <a:sym typeface="Times New Roman"/>
              </a:rPr>
              <a:t>Cons</a:t>
            </a:r>
            <a:r>
              <a:rPr lang="en" sz="1400" dirty="0">
                <a:latin typeface="Times New Roman"/>
                <a:ea typeface="Times New Roman"/>
                <a:cs typeface="Times New Roman"/>
                <a:sym typeface="Times New Roman"/>
              </a:rPr>
              <a:t>:</a:t>
            </a:r>
            <a:endParaRPr sz="1400"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1800"/>
              <a:buNone/>
            </a:pPr>
            <a:r>
              <a:rPr lang="en" sz="1400" dirty="0">
                <a:latin typeface="Times New Roman"/>
                <a:ea typeface="Times New Roman"/>
                <a:cs typeface="Times New Roman"/>
                <a:sym typeface="Times New Roman"/>
              </a:rPr>
              <a:t>	Higher costs when building and maintaining your app</a:t>
            </a:r>
            <a:endParaRPr sz="1400"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1800"/>
              <a:buNone/>
            </a:pPr>
            <a:r>
              <a:rPr lang="en" sz="1400" dirty="0">
                <a:latin typeface="Times New Roman"/>
                <a:ea typeface="Times New Roman"/>
                <a:cs typeface="Times New Roman"/>
                <a:sym typeface="Times New Roman"/>
              </a:rPr>
              <a:t>	 Multiple code-bases for each platform</a:t>
            </a:r>
            <a:endParaRPr sz="1400"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1800"/>
              <a:buNone/>
            </a:pPr>
            <a:endParaRPr sz="1400" dirty="0">
              <a:solidFill>
                <a:schemeClr val="accent1"/>
              </a:solidFill>
              <a:latin typeface="Times New Roman"/>
              <a:ea typeface="Times New Roman"/>
              <a:cs typeface="Times New Roman"/>
              <a:sym typeface="Times New Roman"/>
            </a:endParaRPr>
          </a:p>
          <a:p>
            <a:pPr marL="0" lvl="0" indent="457200" algn="l" rtl="0">
              <a:lnSpc>
                <a:spcPct val="115000"/>
              </a:lnSpc>
              <a:spcBef>
                <a:spcPts val="0"/>
              </a:spcBef>
              <a:spcAft>
                <a:spcPts val="0"/>
              </a:spcAft>
              <a:buSzPts val="1800"/>
              <a:buNone/>
            </a:pPr>
            <a:r>
              <a:rPr lang="en" sz="1400" dirty="0">
                <a:solidFill>
                  <a:schemeClr val="accent1"/>
                </a:solidFill>
                <a:latin typeface="Times New Roman"/>
                <a:ea typeface="Times New Roman"/>
                <a:cs typeface="Times New Roman"/>
                <a:sym typeface="Times New Roman"/>
              </a:rPr>
              <a:t>	</a:t>
            </a:r>
            <a:endParaRPr sz="1400" dirty="0">
              <a:solidFill>
                <a:schemeClr val="accent1"/>
              </a:solidFill>
              <a:latin typeface="Times New Roman"/>
              <a:ea typeface="Times New Roman"/>
              <a:cs typeface="Times New Roman"/>
              <a:sym typeface="Times New Roman"/>
            </a:endParaRPr>
          </a:p>
          <a:p>
            <a:pPr marL="0" lvl="0" indent="457200" algn="l" rtl="0">
              <a:lnSpc>
                <a:spcPct val="115000"/>
              </a:lnSpc>
              <a:spcBef>
                <a:spcPts val="0"/>
              </a:spcBef>
              <a:spcAft>
                <a:spcPts val="0"/>
              </a:spcAft>
              <a:buSzPts val="1800"/>
              <a:buNone/>
            </a:pPr>
            <a:r>
              <a:rPr lang="en" sz="1400" dirty="0">
                <a:solidFill>
                  <a:schemeClr val="accent1"/>
                </a:solidFill>
                <a:highlight>
                  <a:srgbClr val="F7F7F7"/>
                </a:highlight>
                <a:latin typeface="Times New Roman"/>
                <a:ea typeface="Times New Roman"/>
                <a:cs typeface="Times New Roman"/>
                <a:sym typeface="Times New Roman"/>
              </a:rPr>
              <a:t>	</a:t>
            </a:r>
            <a:endParaRPr sz="1400" dirty="0">
              <a:solidFill>
                <a:schemeClr val="accent1"/>
              </a:solidFill>
              <a:highlight>
                <a:srgbClr val="F7F7F7"/>
              </a:highlight>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sz="14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body" idx="1"/>
          </p:nvPr>
        </p:nvSpPr>
        <p:spPr>
          <a:xfrm>
            <a:off x="0" y="49800"/>
            <a:ext cx="9058500" cy="5093700"/>
          </a:xfrm>
          <a:prstGeom prst="rect">
            <a:avLst/>
          </a:prstGeom>
          <a:noFill/>
          <a:ln>
            <a:noFill/>
          </a:ln>
        </p:spPr>
        <p:txBody>
          <a:bodyPr spcFirstLastPara="1" wrap="square" lIns="91425" tIns="91425" rIns="91425" bIns="91425" anchor="t" anchorCtr="0">
            <a:noAutofit/>
          </a:bodyPr>
          <a:lstStyle/>
          <a:p>
            <a:pPr marL="0" lvl="0" indent="0">
              <a:buNone/>
            </a:pPr>
            <a:r>
              <a:rPr lang="en-US" sz="1400" b="1" dirty="0">
                <a:latin typeface="Times New Roman"/>
                <a:ea typeface="Times New Roman"/>
                <a:cs typeface="Times New Roman"/>
                <a:sym typeface="Times New Roman"/>
              </a:rPr>
              <a:t>Cross Platform applications:</a:t>
            </a:r>
          </a:p>
          <a:p>
            <a:pPr marL="0" lvl="0" indent="457200">
              <a:buNone/>
            </a:pPr>
            <a:r>
              <a:rPr lang="en-US" sz="1400" dirty="0">
                <a:latin typeface="Times New Roman"/>
                <a:ea typeface="Times New Roman"/>
                <a:cs typeface="Times New Roman"/>
                <a:sym typeface="Times New Roman"/>
              </a:rPr>
              <a:t>Cross-platform native mobile applications can be written in </a:t>
            </a:r>
            <a:r>
              <a:rPr lang="en-US" sz="1400" b="1" dirty="0">
                <a:latin typeface="Times New Roman"/>
                <a:ea typeface="Times New Roman"/>
                <a:cs typeface="Times New Roman"/>
                <a:sym typeface="Times New Roman"/>
              </a:rPr>
              <a:t>variety of different programming language</a:t>
            </a:r>
            <a:r>
              <a:rPr lang="en-US" sz="1400" dirty="0">
                <a:latin typeface="Times New Roman"/>
                <a:ea typeface="Times New Roman"/>
                <a:cs typeface="Times New Roman"/>
                <a:sym typeface="Times New Roman"/>
              </a:rPr>
              <a:t>s and </a:t>
            </a:r>
          </a:p>
          <a:p>
            <a:pPr marL="0" lvl="0" indent="457200">
              <a:buNone/>
            </a:pPr>
            <a:r>
              <a:rPr lang="en-US" sz="1400" dirty="0">
                <a:latin typeface="Times New Roman"/>
                <a:ea typeface="Times New Roman"/>
                <a:cs typeface="Times New Roman"/>
                <a:sym typeface="Times New Roman"/>
              </a:rPr>
              <a:t>frameworks, but </a:t>
            </a:r>
            <a:r>
              <a:rPr lang="en-US" sz="1400" b="1" dirty="0">
                <a:latin typeface="Times New Roman"/>
                <a:ea typeface="Times New Roman"/>
                <a:cs typeface="Times New Roman"/>
                <a:sym typeface="Times New Roman"/>
              </a:rPr>
              <a:t>they are compiled into a native application running directly on the operating system</a:t>
            </a:r>
            <a:r>
              <a:rPr lang="en-US" sz="1400" dirty="0">
                <a:latin typeface="Times New Roman"/>
                <a:ea typeface="Times New Roman"/>
                <a:cs typeface="Times New Roman"/>
                <a:sym typeface="Times New Roman"/>
              </a:rPr>
              <a:t> of the </a:t>
            </a:r>
          </a:p>
          <a:p>
            <a:pPr marL="0" lvl="0" indent="457200">
              <a:buNone/>
            </a:pPr>
            <a:r>
              <a:rPr lang="en-US" sz="1400" dirty="0">
                <a:latin typeface="Times New Roman"/>
                <a:ea typeface="Times New Roman"/>
                <a:cs typeface="Times New Roman"/>
                <a:sym typeface="Times New Roman"/>
              </a:rPr>
              <a:t>device. .</a:t>
            </a:r>
            <a:endParaRPr lang="en-US" sz="1400" dirty="0">
              <a:highlight>
                <a:srgbClr val="F7F7F7"/>
              </a:highlight>
              <a:latin typeface="Times New Roman"/>
              <a:ea typeface="Times New Roman"/>
              <a:cs typeface="Times New Roman"/>
              <a:sym typeface="Times New Roman"/>
            </a:endParaRPr>
          </a:p>
          <a:p>
            <a:pPr marL="0" lvl="0" indent="457200">
              <a:buNone/>
            </a:pPr>
            <a:r>
              <a:rPr lang="en-US" sz="1400" b="1" dirty="0">
                <a:latin typeface="Times New Roman"/>
                <a:ea typeface="Times New Roman"/>
                <a:cs typeface="Times New Roman"/>
                <a:sym typeface="Times New Roman"/>
              </a:rPr>
              <a:t>Pros</a:t>
            </a:r>
            <a:r>
              <a:rPr lang="en-US" sz="1400" dirty="0">
                <a:latin typeface="Times New Roman"/>
                <a:ea typeface="Times New Roman"/>
                <a:cs typeface="Times New Roman"/>
                <a:sym typeface="Times New Roman"/>
              </a:rPr>
              <a:t>:</a:t>
            </a:r>
          </a:p>
          <a:p>
            <a:pPr marL="0" lvl="0" indent="457200">
              <a:buNone/>
            </a:pPr>
            <a:r>
              <a:rPr lang="en-US" sz="1400" dirty="0">
                <a:latin typeface="Times New Roman"/>
                <a:ea typeface="Times New Roman"/>
                <a:cs typeface="Times New Roman"/>
                <a:sym typeface="Times New Roman"/>
              </a:rPr>
              <a:t>	Single code base for multiple platforms</a:t>
            </a:r>
          </a:p>
          <a:p>
            <a:pPr marL="0" lvl="0" indent="457200">
              <a:buNone/>
            </a:pPr>
            <a:r>
              <a:rPr lang="en-US" sz="1400" dirty="0">
                <a:latin typeface="Times New Roman"/>
                <a:ea typeface="Times New Roman"/>
                <a:cs typeface="Times New Roman"/>
                <a:sym typeface="Times New Roman"/>
              </a:rPr>
              <a:t>	Easy to build and maintain your app</a:t>
            </a:r>
          </a:p>
          <a:p>
            <a:pPr marL="0" lvl="0" indent="457200">
              <a:buNone/>
            </a:pPr>
            <a:r>
              <a:rPr lang="en-US" sz="1400" b="1" dirty="0">
                <a:latin typeface="Times New Roman"/>
                <a:ea typeface="Times New Roman"/>
                <a:cs typeface="Times New Roman"/>
                <a:sym typeface="Times New Roman"/>
              </a:rPr>
              <a:t>Cons</a:t>
            </a:r>
            <a:r>
              <a:rPr lang="en-US" sz="1400" dirty="0">
                <a:latin typeface="Times New Roman"/>
                <a:ea typeface="Times New Roman"/>
                <a:cs typeface="Times New Roman"/>
                <a:sym typeface="Times New Roman"/>
              </a:rPr>
              <a:t>:</a:t>
            </a:r>
          </a:p>
          <a:p>
            <a:pPr marL="0" lvl="0" indent="457200">
              <a:buNone/>
            </a:pPr>
            <a:r>
              <a:rPr lang="en-US" sz="1400" dirty="0">
                <a:latin typeface="Times New Roman"/>
                <a:ea typeface="Times New Roman"/>
                <a:cs typeface="Times New Roman"/>
                <a:sym typeface="Times New Roman"/>
              </a:rPr>
              <a:t>	Dependents on bridges and libraries for native device features</a:t>
            </a:r>
          </a:p>
          <a:p>
            <a:pPr marL="0" lvl="0" indent="457200">
              <a:buNone/>
            </a:pPr>
            <a:r>
              <a:rPr lang="en-US" sz="1400" dirty="0">
                <a:latin typeface="Times New Roman"/>
                <a:ea typeface="Times New Roman"/>
                <a:cs typeface="Times New Roman"/>
                <a:sym typeface="Times New Roman"/>
              </a:rPr>
              <a:t>	Performance limitations due to bridging </a:t>
            </a:r>
          </a:p>
          <a:p>
            <a:pPr marL="0" lvl="0" indent="0" algn="l" rtl="0">
              <a:lnSpc>
                <a:spcPct val="115000"/>
              </a:lnSpc>
              <a:spcBef>
                <a:spcPts val="0"/>
              </a:spcBef>
              <a:spcAft>
                <a:spcPts val="0"/>
              </a:spcAft>
              <a:buSzPts val="1800"/>
              <a:buNone/>
            </a:pPr>
            <a:endParaRPr lang="en" sz="1400" b="1" dirty="0" smtClean="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r>
              <a:rPr lang="en" sz="1400" b="1" dirty="0" smtClean="0">
                <a:latin typeface="Times New Roman"/>
                <a:ea typeface="Times New Roman"/>
                <a:cs typeface="Times New Roman"/>
                <a:sym typeface="Times New Roman"/>
              </a:rPr>
              <a:t>Hybrid </a:t>
            </a:r>
            <a:r>
              <a:rPr lang="en" sz="1400" b="1" dirty="0">
                <a:latin typeface="Times New Roman"/>
                <a:ea typeface="Times New Roman"/>
                <a:cs typeface="Times New Roman"/>
                <a:sym typeface="Times New Roman"/>
              </a:rPr>
              <a:t>mobile applications</a:t>
            </a:r>
            <a:r>
              <a:rPr lang="en" sz="1050" dirty="0">
                <a:latin typeface="Arial"/>
                <a:ea typeface="Arial"/>
                <a:cs typeface="Arial"/>
                <a:sym typeface="Arial"/>
              </a:rPr>
              <a:t>:</a:t>
            </a:r>
            <a:endParaRPr sz="1050" dirty="0">
              <a:latin typeface="Arial"/>
              <a:ea typeface="Arial"/>
              <a:cs typeface="Arial"/>
              <a:sym typeface="Arial"/>
            </a:endParaRPr>
          </a:p>
          <a:p>
            <a:pPr marL="457200" lvl="0" indent="0" algn="l" rtl="0">
              <a:lnSpc>
                <a:spcPct val="115000"/>
              </a:lnSpc>
              <a:spcBef>
                <a:spcPts val="0"/>
              </a:spcBef>
              <a:spcAft>
                <a:spcPts val="0"/>
              </a:spcAft>
              <a:buSzPts val="1800"/>
              <a:buNone/>
            </a:pPr>
            <a:r>
              <a:rPr lang="en" sz="1400" dirty="0">
                <a:latin typeface="Times New Roman"/>
                <a:ea typeface="Times New Roman"/>
                <a:cs typeface="Times New Roman"/>
                <a:sym typeface="Times New Roman"/>
              </a:rPr>
              <a:t>Built with s</a:t>
            </a:r>
            <a:r>
              <a:rPr lang="en" sz="1400" b="1" dirty="0">
                <a:latin typeface="Times New Roman"/>
                <a:ea typeface="Times New Roman"/>
                <a:cs typeface="Times New Roman"/>
                <a:sym typeface="Times New Roman"/>
              </a:rPr>
              <a:t>tandard web technologies </a:t>
            </a:r>
            <a:r>
              <a:rPr lang="en" sz="1400" dirty="0">
                <a:latin typeface="Times New Roman"/>
                <a:ea typeface="Times New Roman"/>
                <a:cs typeface="Times New Roman"/>
                <a:sym typeface="Times New Roman"/>
              </a:rPr>
              <a:t>- such as JavaScript, CSS, and HTML5 - and t</a:t>
            </a:r>
            <a:r>
              <a:rPr lang="en" sz="1400" b="1" dirty="0">
                <a:latin typeface="Times New Roman"/>
                <a:ea typeface="Times New Roman"/>
                <a:cs typeface="Times New Roman"/>
                <a:sym typeface="Times New Roman"/>
              </a:rPr>
              <a:t>hey are bundled as app installation packages</a:t>
            </a:r>
            <a:r>
              <a:rPr lang="en" sz="1400" dirty="0">
                <a:latin typeface="Times New Roman"/>
                <a:ea typeface="Times New Roman"/>
                <a:cs typeface="Times New Roman"/>
                <a:sym typeface="Times New Roman"/>
              </a:rPr>
              <a:t>. It can r</a:t>
            </a:r>
            <a:r>
              <a:rPr lang="en" sz="1400" b="1" dirty="0">
                <a:latin typeface="Times New Roman"/>
                <a:ea typeface="Times New Roman"/>
                <a:cs typeface="Times New Roman"/>
                <a:sym typeface="Times New Roman"/>
              </a:rPr>
              <a:t>un both online and offline,</a:t>
            </a:r>
            <a:r>
              <a:rPr lang="en" sz="1400" dirty="0">
                <a:latin typeface="Times New Roman"/>
                <a:ea typeface="Times New Roman"/>
                <a:cs typeface="Times New Roman"/>
                <a:sym typeface="Times New Roman"/>
              </a:rPr>
              <a:t> if the hybrid software does not depend on data from the database then it can be use offline.It runs a</a:t>
            </a:r>
            <a:r>
              <a:rPr lang="en" sz="1400" b="1" dirty="0">
                <a:latin typeface="Times New Roman"/>
                <a:ea typeface="Times New Roman"/>
                <a:cs typeface="Times New Roman"/>
                <a:sym typeface="Times New Roman"/>
              </a:rPr>
              <a:t>cross various platform but need to deploy the app’s wrapper.</a:t>
            </a:r>
            <a:endParaRPr sz="1400" b="1" dirty="0">
              <a:latin typeface="Times New Roman"/>
              <a:ea typeface="Times New Roman"/>
              <a:cs typeface="Times New Roman"/>
              <a:sym typeface="Times New Roman"/>
            </a:endParaRPr>
          </a:p>
          <a:p>
            <a:pPr marL="0" lvl="0" indent="457200" algn="l" rtl="0">
              <a:lnSpc>
                <a:spcPct val="115000"/>
              </a:lnSpc>
              <a:spcBef>
                <a:spcPts val="0"/>
              </a:spcBef>
              <a:spcAft>
                <a:spcPts val="0"/>
              </a:spcAft>
              <a:buClr>
                <a:schemeClr val="dk2"/>
              </a:buClr>
              <a:buSzPts val="1100"/>
              <a:buFont typeface="Arial"/>
              <a:buNone/>
            </a:pPr>
            <a:r>
              <a:rPr lang="en" sz="1400" b="1" dirty="0">
                <a:latin typeface="Times New Roman"/>
                <a:ea typeface="Times New Roman"/>
                <a:cs typeface="Times New Roman"/>
                <a:sym typeface="Times New Roman"/>
              </a:rPr>
              <a:t>Pros</a:t>
            </a:r>
            <a:r>
              <a:rPr lang="en" sz="1400" dirty="0">
                <a:latin typeface="Times New Roman"/>
                <a:ea typeface="Times New Roman"/>
                <a:cs typeface="Times New Roman"/>
                <a:sym typeface="Times New Roman"/>
              </a:rPr>
              <a:t>:</a:t>
            </a:r>
            <a:endParaRPr sz="1400" dirty="0">
              <a:latin typeface="Times New Roman"/>
              <a:ea typeface="Times New Roman"/>
              <a:cs typeface="Times New Roman"/>
              <a:sym typeface="Times New Roman"/>
            </a:endParaRPr>
          </a:p>
          <a:p>
            <a:pPr marL="0" lvl="0" indent="457200" algn="l" rtl="0">
              <a:lnSpc>
                <a:spcPct val="115000"/>
              </a:lnSpc>
              <a:spcBef>
                <a:spcPts val="0"/>
              </a:spcBef>
              <a:spcAft>
                <a:spcPts val="0"/>
              </a:spcAft>
              <a:buClr>
                <a:schemeClr val="dk2"/>
              </a:buClr>
              <a:buSzPts val="1100"/>
              <a:buFont typeface="Arial"/>
              <a:buNone/>
            </a:pPr>
            <a:r>
              <a:rPr lang="en" sz="1400" dirty="0">
                <a:latin typeface="Times New Roman"/>
                <a:ea typeface="Times New Roman"/>
                <a:cs typeface="Times New Roman"/>
                <a:sym typeface="Times New Roman"/>
              </a:rPr>
              <a:t>	Shared code base between web and mobile apps</a:t>
            </a:r>
            <a:endParaRPr sz="1400" dirty="0">
              <a:latin typeface="Times New Roman"/>
              <a:ea typeface="Times New Roman"/>
              <a:cs typeface="Times New Roman"/>
              <a:sym typeface="Times New Roman"/>
            </a:endParaRPr>
          </a:p>
          <a:p>
            <a:pPr marL="0" lvl="0" indent="457200" algn="l" rtl="0">
              <a:lnSpc>
                <a:spcPct val="115000"/>
              </a:lnSpc>
              <a:spcBef>
                <a:spcPts val="0"/>
              </a:spcBef>
              <a:spcAft>
                <a:spcPts val="0"/>
              </a:spcAft>
              <a:buClr>
                <a:schemeClr val="dk2"/>
              </a:buClr>
              <a:buSzPts val="1100"/>
              <a:buFont typeface="Arial"/>
              <a:buNone/>
            </a:pPr>
            <a:r>
              <a:rPr lang="en" sz="1400" dirty="0">
                <a:latin typeface="Times New Roman"/>
                <a:ea typeface="Times New Roman"/>
                <a:cs typeface="Times New Roman"/>
                <a:sym typeface="Times New Roman"/>
              </a:rPr>
              <a:t>	Using web development skillset for building mobile apps</a:t>
            </a:r>
            <a:endParaRPr sz="1400" dirty="0">
              <a:latin typeface="Times New Roman"/>
              <a:ea typeface="Times New Roman"/>
              <a:cs typeface="Times New Roman"/>
              <a:sym typeface="Times New Roman"/>
            </a:endParaRPr>
          </a:p>
          <a:p>
            <a:pPr marL="0" lvl="0" indent="457200" algn="l" rtl="0">
              <a:lnSpc>
                <a:spcPct val="115000"/>
              </a:lnSpc>
              <a:spcBef>
                <a:spcPts val="0"/>
              </a:spcBef>
              <a:spcAft>
                <a:spcPts val="0"/>
              </a:spcAft>
              <a:buClr>
                <a:schemeClr val="dk2"/>
              </a:buClr>
              <a:buSzPts val="1100"/>
              <a:buFont typeface="Arial"/>
              <a:buNone/>
            </a:pPr>
            <a:r>
              <a:rPr lang="en" sz="1400" b="1" dirty="0">
                <a:latin typeface="Times New Roman"/>
                <a:ea typeface="Times New Roman"/>
                <a:cs typeface="Times New Roman"/>
                <a:sym typeface="Times New Roman"/>
              </a:rPr>
              <a:t>Cons</a:t>
            </a:r>
            <a:r>
              <a:rPr lang="en" sz="1400" dirty="0">
                <a:latin typeface="Times New Roman"/>
                <a:ea typeface="Times New Roman"/>
                <a:cs typeface="Times New Roman"/>
                <a:sym typeface="Times New Roman"/>
              </a:rPr>
              <a:t>:</a:t>
            </a:r>
            <a:endParaRPr sz="1400"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1800"/>
              <a:buNone/>
            </a:pPr>
            <a:r>
              <a:rPr lang="en" sz="1400" dirty="0">
                <a:latin typeface="Times New Roman"/>
                <a:ea typeface="Times New Roman"/>
                <a:cs typeface="Times New Roman"/>
                <a:sym typeface="Times New Roman"/>
              </a:rPr>
              <a:t>	Lower performance compared to native apps</a:t>
            </a:r>
            <a:endParaRPr sz="1400" dirty="0">
              <a:latin typeface="Times New Roman"/>
              <a:ea typeface="Times New Roman"/>
              <a:cs typeface="Times New Roman"/>
              <a:sym typeface="Times New Roman"/>
            </a:endParaRPr>
          </a:p>
          <a:p>
            <a:pPr marL="0" lvl="0" indent="457200" algn="l" rtl="0">
              <a:lnSpc>
                <a:spcPct val="115000"/>
              </a:lnSpc>
              <a:spcBef>
                <a:spcPts val="0"/>
              </a:spcBef>
              <a:spcAft>
                <a:spcPts val="0"/>
              </a:spcAft>
              <a:buSzPts val="1800"/>
              <a:buNone/>
            </a:pPr>
            <a:endParaRPr sz="1400" dirty="0">
              <a:solidFill>
                <a:schemeClr val="accent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sz="14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0"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rgbClr val="000000"/>
                </a:solidFill>
              </a:rPr>
              <a:t>Mobile Device</a:t>
            </a:r>
            <a:endParaRPr/>
          </a:p>
        </p:txBody>
      </p:sp>
      <p:sp>
        <p:nvSpPr>
          <p:cNvPr id="65" name="Google Shape;65;p2"/>
          <p:cNvSpPr txBox="1">
            <a:spLocks noGrp="1"/>
          </p:cNvSpPr>
          <p:nvPr>
            <p:ph type="body" idx="1"/>
          </p:nvPr>
        </p:nvSpPr>
        <p:spPr>
          <a:xfrm>
            <a:off x="81027" y="466531"/>
            <a:ext cx="9062973" cy="4210514"/>
          </a:xfrm>
          <a:prstGeom prst="rect">
            <a:avLst/>
          </a:prstGeom>
          <a:noFill/>
          <a:ln>
            <a:noFill/>
          </a:ln>
        </p:spPr>
        <p:txBody>
          <a:bodyPr spcFirstLastPara="1" wrap="square" lIns="91425" tIns="91425" rIns="91425" bIns="91425" anchor="t" anchorCtr="0">
            <a:normAutofit fontScale="25000" lnSpcReduction="20000"/>
          </a:bodyPr>
          <a:lstStyle/>
          <a:p>
            <a:pPr indent="-342035">
              <a:lnSpc>
                <a:spcPct val="150000"/>
              </a:lnSpc>
              <a:buClr>
                <a:srgbClr val="000000"/>
              </a:buClr>
              <a:buSzPct val="100000"/>
              <a:buFont typeface="Arial"/>
              <a:buChar char="❖"/>
            </a:pPr>
            <a:r>
              <a:rPr lang="en" sz="7139" dirty="0" smtClean="0">
                <a:solidFill>
                  <a:srgbClr val="000000"/>
                </a:solidFill>
                <a:highlight>
                  <a:srgbClr val="FFFFFF"/>
                </a:highlight>
                <a:latin typeface="Times New Roman"/>
                <a:ea typeface="Times New Roman"/>
                <a:cs typeface="Times New Roman"/>
                <a:sym typeface="Times New Roman"/>
              </a:rPr>
              <a:t>A </a:t>
            </a:r>
            <a:r>
              <a:rPr lang="en" sz="7139" dirty="0">
                <a:solidFill>
                  <a:srgbClr val="000000"/>
                </a:solidFill>
                <a:highlight>
                  <a:srgbClr val="FFFFFF"/>
                </a:highlight>
                <a:latin typeface="Times New Roman"/>
                <a:ea typeface="Times New Roman"/>
                <a:cs typeface="Times New Roman"/>
                <a:sym typeface="Times New Roman"/>
              </a:rPr>
              <a:t>mobile device </a:t>
            </a:r>
            <a:r>
              <a:rPr lang="en-US" sz="7139" dirty="0">
                <a:solidFill>
                  <a:schemeClr val="tx1"/>
                </a:solidFill>
                <a:highlight>
                  <a:srgbClr val="FFFFFF"/>
                </a:highlight>
                <a:latin typeface="Times New Roman"/>
                <a:ea typeface="Times New Roman"/>
                <a:cs typeface="Times New Roman"/>
                <a:sym typeface="Times New Roman"/>
              </a:rPr>
              <a:t> </a:t>
            </a:r>
            <a:r>
              <a:rPr lang="en-US" sz="7139" dirty="0" smtClean="0">
                <a:highlight>
                  <a:srgbClr val="FFFFFF"/>
                </a:highlight>
                <a:latin typeface="Times New Roman"/>
                <a:ea typeface="Times New Roman"/>
                <a:cs typeface="Times New Roman"/>
                <a:sym typeface="Times New Roman"/>
              </a:rPr>
              <a:t>is a portable </a:t>
            </a:r>
            <a:r>
              <a:rPr lang="en-US" sz="7139" dirty="0">
                <a:highlight>
                  <a:srgbClr val="FFFFFF"/>
                </a:highlight>
                <a:latin typeface="Times New Roman"/>
                <a:ea typeface="Times New Roman"/>
                <a:cs typeface="Times New Roman"/>
                <a:sym typeface="Times New Roman"/>
              </a:rPr>
              <a:t>electronic equipment that can connect to the internet, especially a smartphone or tablet computer.</a:t>
            </a:r>
          </a:p>
          <a:p>
            <a:pPr marL="457200" lvl="0" indent="-342035" algn="l" rtl="0">
              <a:lnSpc>
                <a:spcPct val="150000"/>
              </a:lnSpc>
              <a:spcBef>
                <a:spcPts val="0"/>
              </a:spcBef>
              <a:spcAft>
                <a:spcPts val="0"/>
              </a:spcAft>
              <a:buClr>
                <a:srgbClr val="000000"/>
              </a:buClr>
              <a:buSzPct val="100000"/>
              <a:buFont typeface="Times New Roman"/>
              <a:buChar char="❖"/>
            </a:pPr>
            <a:r>
              <a:rPr lang="en" sz="7139" dirty="0" smtClean="0">
                <a:solidFill>
                  <a:srgbClr val="000000"/>
                </a:solidFill>
                <a:highlight>
                  <a:srgbClr val="FFFFFF"/>
                </a:highlight>
                <a:latin typeface="Times New Roman"/>
                <a:ea typeface="Times New Roman"/>
                <a:cs typeface="Times New Roman"/>
                <a:sym typeface="Times New Roman"/>
              </a:rPr>
              <a:t>These </a:t>
            </a:r>
            <a:r>
              <a:rPr lang="en" sz="7139" dirty="0">
                <a:solidFill>
                  <a:srgbClr val="000000"/>
                </a:solidFill>
                <a:highlight>
                  <a:srgbClr val="FFFFFF"/>
                </a:highlight>
                <a:latin typeface="Times New Roman"/>
                <a:ea typeface="Times New Roman"/>
                <a:cs typeface="Times New Roman"/>
                <a:sym typeface="Times New Roman"/>
              </a:rPr>
              <a:t>devices are designed to be </a:t>
            </a:r>
            <a:r>
              <a:rPr lang="en" sz="7139" b="1" dirty="0">
                <a:solidFill>
                  <a:srgbClr val="000000"/>
                </a:solidFill>
                <a:highlight>
                  <a:srgbClr val="FFFFFF"/>
                </a:highlight>
                <a:latin typeface="Times New Roman"/>
                <a:ea typeface="Times New Roman"/>
                <a:cs typeface="Times New Roman"/>
                <a:sym typeface="Times New Roman"/>
              </a:rPr>
              <a:t>extremely portable</a:t>
            </a:r>
            <a:r>
              <a:rPr lang="en" sz="7139" dirty="0">
                <a:solidFill>
                  <a:srgbClr val="000000"/>
                </a:solidFill>
                <a:highlight>
                  <a:srgbClr val="FFFFFF"/>
                </a:highlight>
                <a:latin typeface="Times New Roman"/>
                <a:ea typeface="Times New Roman"/>
                <a:cs typeface="Times New Roman"/>
                <a:sym typeface="Times New Roman"/>
              </a:rPr>
              <a:t>, and they can often fit in your hand. </a:t>
            </a:r>
            <a:endParaRPr lang="en" sz="7139" dirty="0" smtClean="0">
              <a:solidFill>
                <a:srgbClr val="000000"/>
              </a:solidFill>
              <a:highlight>
                <a:srgbClr val="FFFFFF"/>
              </a:highlight>
              <a:latin typeface="Times New Roman"/>
              <a:ea typeface="Times New Roman"/>
              <a:cs typeface="Times New Roman"/>
              <a:sym typeface="Times New Roman"/>
            </a:endParaRPr>
          </a:p>
          <a:p>
            <a:pPr lvl="0" indent="-327421">
              <a:lnSpc>
                <a:spcPct val="150000"/>
              </a:lnSpc>
              <a:buClr>
                <a:srgbClr val="000000"/>
              </a:buClr>
              <a:buSzPts val="1556"/>
              <a:buFont typeface="Times New Roman"/>
              <a:buChar char="❖"/>
            </a:pPr>
            <a:r>
              <a:rPr lang="en-US" sz="7200" dirty="0" smtClean="0">
                <a:solidFill>
                  <a:srgbClr val="000000"/>
                </a:solidFill>
                <a:highlight>
                  <a:srgbClr val="FFFFFF"/>
                </a:highlight>
                <a:latin typeface="Times New Roman"/>
                <a:ea typeface="Times New Roman"/>
                <a:cs typeface="Times New Roman"/>
                <a:sym typeface="Times New Roman"/>
              </a:rPr>
              <a:t>Today’s </a:t>
            </a:r>
            <a:r>
              <a:rPr lang="en-US" sz="7200" dirty="0">
                <a:solidFill>
                  <a:srgbClr val="000000"/>
                </a:solidFill>
                <a:highlight>
                  <a:srgbClr val="FFFFFF"/>
                </a:highlight>
                <a:latin typeface="Times New Roman"/>
                <a:ea typeface="Times New Roman"/>
                <a:cs typeface="Times New Roman"/>
                <a:sym typeface="Times New Roman"/>
              </a:rPr>
              <a:t>mobile devices are </a:t>
            </a:r>
            <a:r>
              <a:rPr lang="en-US" sz="7200" b="1" dirty="0">
                <a:solidFill>
                  <a:srgbClr val="000000"/>
                </a:solidFill>
                <a:highlight>
                  <a:srgbClr val="FFFFFF"/>
                </a:highlight>
                <a:latin typeface="Times New Roman"/>
                <a:ea typeface="Times New Roman"/>
                <a:cs typeface="Times New Roman"/>
                <a:sym typeface="Times New Roman"/>
              </a:rPr>
              <a:t>multifunctional devices </a:t>
            </a:r>
            <a:r>
              <a:rPr lang="en-US" sz="7200" dirty="0">
                <a:solidFill>
                  <a:srgbClr val="000000"/>
                </a:solidFill>
                <a:highlight>
                  <a:srgbClr val="FFFFFF"/>
                </a:highlight>
                <a:latin typeface="Times New Roman"/>
                <a:ea typeface="Times New Roman"/>
                <a:cs typeface="Times New Roman"/>
                <a:sym typeface="Times New Roman"/>
              </a:rPr>
              <a:t>capable of </a:t>
            </a:r>
            <a:r>
              <a:rPr lang="en-US" sz="7200" b="1" dirty="0">
                <a:solidFill>
                  <a:srgbClr val="000000"/>
                </a:solidFill>
                <a:highlight>
                  <a:srgbClr val="FFFFFF"/>
                </a:highlight>
                <a:latin typeface="Times New Roman"/>
                <a:ea typeface="Times New Roman"/>
                <a:cs typeface="Times New Roman"/>
                <a:sym typeface="Times New Roman"/>
              </a:rPr>
              <a:t>hosting a broad range of applications </a:t>
            </a:r>
            <a:r>
              <a:rPr lang="en-US" sz="7200" dirty="0">
                <a:solidFill>
                  <a:srgbClr val="000000"/>
                </a:solidFill>
                <a:highlight>
                  <a:srgbClr val="FFFFFF"/>
                </a:highlight>
                <a:latin typeface="Times New Roman"/>
                <a:ea typeface="Times New Roman"/>
                <a:cs typeface="Times New Roman"/>
                <a:sym typeface="Times New Roman"/>
              </a:rPr>
              <a:t>for both business and consumer use.</a:t>
            </a:r>
          </a:p>
          <a:p>
            <a:pPr marL="457200" lvl="0" indent="-342035" algn="l" rtl="0">
              <a:lnSpc>
                <a:spcPct val="150000"/>
              </a:lnSpc>
              <a:spcBef>
                <a:spcPts val="0"/>
              </a:spcBef>
              <a:spcAft>
                <a:spcPts val="0"/>
              </a:spcAft>
              <a:buClr>
                <a:srgbClr val="000000"/>
              </a:buClr>
              <a:buSzPct val="100000"/>
              <a:buFont typeface="Times New Roman"/>
              <a:buChar char="❖"/>
            </a:pPr>
            <a:r>
              <a:rPr lang="en" sz="7139" dirty="0" smtClean="0">
                <a:solidFill>
                  <a:srgbClr val="000000"/>
                </a:solidFill>
                <a:highlight>
                  <a:srgbClr val="FFFFFF"/>
                </a:highlight>
                <a:latin typeface="Times New Roman"/>
                <a:ea typeface="Times New Roman"/>
                <a:cs typeface="Times New Roman"/>
                <a:sym typeface="Times New Roman"/>
              </a:rPr>
              <a:t>Some </a:t>
            </a:r>
            <a:r>
              <a:rPr lang="en" sz="7139" dirty="0">
                <a:solidFill>
                  <a:srgbClr val="000000"/>
                </a:solidFill>
                <a:highlight>
                  <a:srgbClr val="FFFFFF"/>
                </a:highlight>
                <a:latin typeface="Times New Roman"/>
                <a:ea typeface="Times New Roman"/>
                <a:cs typeface="Times New Roman"/>
                <a:sym typeface="Times New Roman"/>
              </a:rPr>
              <a:t>mobile devices—like </a:t>
            </a:r>
            <a:r>
              <a:rPr lang="en" sz="7139" b="1" dirty="0">
                <a:solidFill>
                  <a:srgbClr val="000000"/>
                </a:solidFill>
                <a:highlight>
                  <a:srgbClr val="FFFFFF"/>
                </a:highlight>
                <a:latin typeface="Times New Roman"/>
                <a:ea typeface="Times New Roman"/>
                <a:cs typeface="Times New Roman"/>
                <a:sym typeface="Times New Roman"/>
              </a:rPr>
              <a:t>tablets</a:t>
            </a:r>
            <a:r>
              <a:rPr lang="en" sz="7139" dirty="0">
                <a:solidFill>
                  <a:srgbClr val="000000"/>
                </a:solidFill>
                <a:highlight>
                  <a:srgbClr val="FFFFFF"/>
                </a:highlight>
                <a:latin typeface="Times New Roman"/>
                <a:ea typeface="Times New Roman"/>
                <a:cs typeface="Times New Roman"/>
                <a:sym typeface="Times New Roman"/>
              </a:rPr>
              <a:t>, e-readers, and </a:t>
            </a:r>
            <a:r>
              <a:rPr lang="en" sz="7139" b="1" dirty="0">
                <a:solidFill>
                  <a:srgbClr val="000000"/>
                </a:solidFill>
                <a:highlight>
                  <a:srgbClr val="FFFFFF"/>
                </a:highlight>
                <a:latin typeface="Times New Roman"/>
                <a:ea typeface="Times New Roman"/>
                <a:cs typeface="Times New Roman"/>
                <a:sym typeface="Times New Roman"/>
              </a:rPr>
              <a:t>smartphones—are </a:t>
            </a:r>
            <a:r>
              <a:rPr lang="en" sz="7139" dirty="0">
                <a:solidFill>
                  <a:srgbClr val="000000"/>
                </a:solidFill>
                <a:highlight>
                  <a:srgbClr val="FFFFFF"/>
                </a:highlight>
                <a:latin typeface="Times New Roman"/>
                <a:ea typeface="Times New Roman"/>
                <a:cs typeface="Times New Roman"/>
                <a:sym typeface="Times New Roman"/>
              </a:rPr>
              <a:t>powerful enough to do many of the same things you can do with a desktop or laptop computer.</a:t>
            </a:r>
            <a:endParaRPr sz="7139" dirty="0">
              <a:solidFill>
                <a:srgbClr val="000000"/>
              </a:solidFill>
              <a:highlight>
                <a:srgbClr val="FFFFFF"/>
              </a:highlight>
              <a:latin typeface="Times New Roman"/>
              <a:ea typeface="Times New Roman"/>
              <a:cs typeface="Times New Roman"/>
              <a:sym typeface="Times New Roman"/>
            </a:endParaRPr>
          </a:p>
          <a:p>
            <a:pPr marL="914400" lvl="1" indent="-247650" algn="l" rtl="0">
              <a:lnSpc>
                <a:spcPct val="115000"/>
              </a:lnSpc>
              <a:spcBef>
                <a:spcPts val="0"/>
              </a:spcBef>
              <a:spcAft>
                <a:spcPts val="0"/>
              </a:spcAft>
              <a:buClr>
                <a:srgbClr val="000000"/>
              </a:buClr>
              <a:buSzPct val="100000"/>
              <a:buFont typeface="Times New Roman"/>
              <a:buChar char="➢"/>
            </a:pPr>
            <a:endParaRPr sz="1200" dirty="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body" idx="1"/>
          </p:nvPr>
        </p:nvSpPr>
        <p:spPr>
          <a:xfrm>
            <a:off x="0" y="0"/>
            <a:ext cx="8832300" cy="5103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 sz="1400" b="1" dirty="0">
                <a:latin typeface="Times New Roman"/>
                <a:ea typeface="Times New Roman"/>
                <a:cs typeface="Times New Roman"/>
                <a:sym typeface="Times New Roman"/>
              </a:rPr>
              <a:t>Progressive web Applications: </a:t>
            </a:r>
            <a:endParaRPr sz="1400" b="1" dirty="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r>
              <a:rPr lang="en" sz="1400" dirty="0">
                <a:latin typeface="Times New Roman"/>
                <a:ea typeface="Times New Roman"/>
                <a:cs typeface="Times New Roman"/>
                <a:sym typeface="Times New Roman"/>
              </a:rPr>
              <a:t>Offer an alternative approach to traditional mobile app development by </a:t>
            </a:r>
            <a:r>
              <a:rPr lang="en" sz="1400" b="1" dirty="0">
                <a:latin typeface="Times New Roman"/>
                <a:ea typeface="Times New Roman"/>
                <a:cs typeface="Times New Roman"/>
                <a:sym typeface="Times New Roman"/>
              </a:rPr>
              <a:t>skipping app store delivery and app installations. Combination of native and web.</a:t>
            </a:r>
            <a:endParaRPr sz="1400" b="1" dirty="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r>
              <a:rPr lang="en" sz="1400" dirty="0">
                <a:latin typeface="Times New Roman"/>
                <a:ea typeface="Times New Roman"/>
                <a:cs typeface="Times New Roman"/>
                <a:sym typeface="Times New Roman"/>
              </a:rPr>
              <a:t>PWAs are web applications that utilize a set of browser capabilities - such as </a:t>
            </a:r>
            <a:r>
              <a:rPr lang="en" sz="1400" b="1" dirty="0">
                <a:latin typeface="Times New Roman"/>
                <a:ea typeface="Times New Roman"/>
                <a:cs typeface="Times New Roman"/>
                <a:sym typeface="Times New Roman"/>
              </a:rPr>
              <a:t>working offline, running a background process</a:t>
            </a:r>
            <a:r>
              <a:rPr lang="en" sz="1400" dirty="0">
                <a:latin typeface="Times New Roman"/>
                <a:ea typeface="Times New Roman"/>
                <a:cs typeface="Times New Roman"/>
                <a:sym typeface="Times New Roman"/>
              </a:rPr>
              <a:t>, and adding a link to the device home screen -  to provide an 'app like' user experience.</a:t>
            </a:r>
            <a:endParaRPr sz="1400" dirty="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r>
              <a:rPr lang="en" sz="1400" b="1" dirty="0">
                <a:latin typeface="Times New Roman"/>
                <a:ea typeface="Times New Roman"/>
                <a:cs typeface="Times New Roman"/>
                <a:sym typeface="Times New Roman"/>
              </a:rPr>
              <a:t>Pros</a:t>
            </a:r>
            <a:endParaRPr sz="1400" b="1" dirty="0">
              <a:latin typeface="Times New Roman"/>
              <a:ea typeface="Times New Roman"/>
              <a:cs typeface="Times New Roman"/>
              <a:sym typeface="Times New Roman"/>
            </a:endParaRPr>
          </a:p>
          <a:p>
            <a:pPr marL="914400" lvl="0" indent="0" algn="l" rtl="0">
              <a:lnSpc>
                <a:spcPct val="100000"/>
              </a:lnSpc>
              <a:spcBef>
                <a:spcPts val="0"/>
              </a:spcBef>
              <a:spcAft>
                <a:spcPts val="0"/>
              </a:spcAft>
              <a:buSzPts val="1800"/>
              <a:buNone/>
            </a:pPr>
            <a:r>
              <a:rPr lang="en" sz="1400" dirty="0">
                <a:latin typeface="Times New Roman"/>
                <a:ea typeface="Times New Roman"/>
                <a:cs typeface="Times New Roman"/>
                <a:sym typeface="Times New Roman"/>
              </a:rPr>
              <a:t>Same app is available both for web and mobile </a:t>
            </a:r>
            <a:endParaRPr sz="1400" dirty="0">
              <a:latin typeface="Times New Roman"/>
              <a:ea typeface="Times New Roman"/>
              <a:cs typeface="Times New Roman"/>
              <a:sym typeface="Times New Roman"/>
            </a:endParaRPr>
          </a:p>
          <a:p>
            <a:pPr marL="914400" lvl="0" indent="0" algn="l" rtl="0">
              <a:lnSpc>
                <a:spcPct val="100000"/>
              </a:lnSpc>
              <a:spcBef>
                <a:spcPts val="0"/>
              </a:spcBef>
              <a:spcAft>
                <a:spcPts val="0"/>
              </a:spcAft>
              <a:buSzPts val="1800"/>
              <a:buNone/>
            </a:pPr>
            <a:r>
              <a:rPr lang="en" sz="1400" dirty="0">
                <a:latin typeface="Times New Roman"/>
                <a:ea typeface="Times New Roman"/>
                <a:cs typeface="Times New Roman"/>
                <a:sym typeface="Times New Roman"/>
              </a:rPr>
              <a:t>No installation required, accessible through a URL</a:t>
            </a:r>
            <a:endParaRPr sz="1400" dirty="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r>
              <a:rPr lang="en" sz="1400" b="1" dirty="0">
                <a:latin typeface="Times New Roman"/>
                <a:ea typeface="Times New Roman"/>
                <a:cs typeface="Times New Roman"/>
                <a:sym typeface="Times New Roman"/>
              </a:rPr>
              <a:t>Cons</a:t>
            </a:r>
            <a:endParaRPr sz="1400" b="1" dirty="0">
              <a:latin typeface="Times New Roman"/>
              <a:ea typeface="Times New Roman"/>
              <a:cs typeface="Times New Roman"/>
              <a:sym typeface="Times New Roman"/>
            </a:endParaRPr>
          </a:p>
          <a:p>
            <a:pPr marL="914400" lvl="0" indent="0" algn="l" rtl="0">
              <a:lnSpc>
                <a:spcPct val="100000"/>
              </a:lnSpc>
              <a:spcBef>
                <a:spcPts val="0"/>
              </a:spcBef>
              <a:spcAft>
                <a:spcPts val="0"/>
              </a:spcAft>
              <a:buSzPts val="1800"/>
              <a:buNone/>
            </a:pPr>
            <a:r>
              <a:rPr lang="en" sz="1400" dirty="0">
                <a:latin typeface="Times New Roman"/>
                <a:ea typeface="Times New Roman"/>
                <a:cs typeface="Times New Roman"/>
                <a:sym typeface="Times New Roman"/>
              </a:rPr>
              <a:t>Limited support for native device features</a:t>
            </a:r>
            <a:endParaRPr sz="1400" dirty="0">
              <a:latin typeface="Times New Roman"/>
              <a:ea typeface="Times New Roman"/>
              <a:cs typeface="Times New Roman"/>
              <a:sym typeface="Times New Roman"/>
            </a:endParaRPr>
          </a:p>
          <a:p>
            <a:pPr marL="914400" lvl="0" indent="0" algn="l" rtl="0">
              <a:lnSpc>
                <a:spcPct val="100000"/>
              </a:lnSpc>
              <a:spcBef>
                <a:spcPts val="0"/>
              </a:spcBef>
              <a:spcAft>
                <a:spcPts val="0"/>
              </a:spcAft>
              <a:buSzPts val="1800"/>
              <a:buNone/>
            </a:pPr>
            <a:r>
              <a:rPr lang="en" sz="1400" dirty="0">
                <a:latin typeface="Times New Roman"/>
                <a:ea typeface="Times New Roman"/>
                <a:cs typeface="Times New Roman"/>
                <a:sym typeface="Times New Roman"/>
              </a:rPr>
              <a:t>App capabilities depend on the browser in use</a:t>
            </a:r>
            <a:endParaRPr sz="1400" dirty="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endParaRPr sz="1400" dirty="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 sz="1400" b="1" dirty="0">
                <a:latin typeface="Times New Roman"/>
                <a:ea typeface="Times New Roman"/>
                <a:cs typeface="Times New Roman"/>
                <a:sym typeface="Times New Roman"/>
              </a:rPr>
              <a:t>Web Apps</a:t>
            </a:r>
            <a:r>
              <a:rPr lang="en" sz="1300" dirty="0">
                <a:highlight>
                  <a:srgbClr val="FFFFFF"/>
                </a:highlight>
                <a:latin typeface="Arial"/>
                <a:ea typeface="Arial"/>
                <a:cs typeface="Arial"/>
                <a:sym typeface="Arial"/>
              </a:rPr>
              <a:t>:</a:t>
            </a:r>
            <a:endParaRPr sz="1300" dirty="0">
              <a:highlight>
                <a:srgbClr val="FFFFFF"/>
              </a:highlight>
              <a:latin typeface="Arial"/>
              <a:ea typeface="Arial"/>
              <a:cs typeface="Arial"/>
              <a:sym typeface="Arial"/>
            </a:endParaRPr>
          </a:p>
          <a:p>
            <a:pPr marL="457200" lvl="0" indent="0" algn="l" rtl="0">
              <a:lnSpc>
                <a:spcPct val="100000"/>
              </a:lnSpc>
              <a:spcBef>
                <a:spcPts val="0"/>
              </a:spcBef>
              <a:spcAft>
                <a:spcPts val="0"/>
              </a:spcAft>
              <a:buSzPts val="1800"/>
              <a:buNone/>
            </a:pPr>
            <a:r>
              <a:rPr lang="en" sz="1400" dirty="0">
                <a:latin typeface="Times New Roman"/>
                <a:ea typeface="Times New Roman"/>
                <a:cs typeface="Times New Roman"/>
                <a:sym typeface="Times New Roman"/>
              </a:rPr>
              <a:t>It can be </a:t>
            </a:r>
            <a:r>
              <a:rPr lang="en" sz="1400" b="1" dirty="0">
                <a:latin typeface="Times New Roman"/>
                <a:ea typeface="Times New Roman"/>
                <a:cs typeface="Times New Roman"/>
                <a:sym typeface="Times New Roman"/>
              </a:rPr>
              <a:t>accessed through the mobile device’s Web browser</a:t>
            </a:r>
            <a:r>
              <a:rPr lang="en" sz="1400" dirty="0">
                <a:latin typeface="Times New Roman"/>
                <a:ea typeface="Times New Roman"/>
                <a:cs typeface="Times New Roman"/>
                <a:sym typeface="Times New Roman"/>
              </a:rPr>
              <a:t>, Web Apps are based on internet-enabled applications. In order to access we </a:t>
            </a:r>
            <a:r>
              <a:rPr lang="en" sz="1400" b="1" dirty="0">
                <a:latin typeface="Times New Roman"/>
                <a:ea typeface="Times New Roman"/>
                <a:cs typeface="Times New Roman"/>
                <a:sym typeface="Times New Roman"/>
              </a:rPr>
              <a:t>don’t need to download</a:t>
            </a:r>
            <a:r>
              <a:rPr lang="en" sz="1400" dirty="0">
                <a:latin typeface="Times New Roman"/>
                <a:ea typeface="Times New Roman"/>
                <a:cs typeface="Times New Roman"/>
                <a:sym typeface="Times New Roman"/>
              </a:rPr>
              <a:t> and install the app onto a mobile device.</a:t>
            </a:r>
            <a:endParaRPr sz="1400" dirty="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 sz="1400" dirty="0">
                <a:latin typeface="Times New Roman"/>
                <a:ea typeface="Times New Roman"/>
                <a:cs typeface="Times New Roman"/>
                <a:sym typeface="Times New Roman"/>
              </a:rPr>
              <a:t>	</a:t>
            </a:r>
            <a:r>
              <a:rPr lang="en" sz="1400" b="1" dirty="0">
                <a:latin typeface="Times New Roman"/>
                <a:ea typeface="Times New Roman"/>
                <a:cs typeface="Times New Roman"/>
                <a:sym typeface="Times New Roman"/>
              </a:rPr>
              <a:t>Pros</a:t>
            </a:r>
            <a:endParaRPr sz="1400" b="1" dirty="0">
              <a:latin typeface="Times New Roman"/>
              <a:ea typeface="Times New Roman"/>
              <a:cs typeface="Times New Roman"/>
              <a:sym typeface="Times New Roman"/>
            </a:endParaRPr>
          </a:p>
          <a:p>
            <a:pPr marL="914400" lvl="0" indent="0" algn="l" rtl="0">
              <a:lnSpc>
                <a:spcPct val="100000"/>
              </a:lnSpc>
              <a:spcBef>
                <a:spcPts val="1200"/>
              </a:spcBef>
              <a:spcAft>
                <a:spcPts val="0"/>
              </a:spcAft>
              <a:buSzPts val="1800"/>
              <a:buNone/>
            </a:pPr>
            <a:r>
              <a:rPr lang="en" sz="1400" dirty="0">
                <a:latin typeface="Times New Roman"/>
                <a:ea typeface="Times New Roman"/>
                <a:cs typeface="Times New Roman"/>
                <a:sym typeface="Times New Roman"/>
              </a:rPr>
              <a:t>Faster to build then </a:t>
            </a:r>
            <a:r>
              <a:rPr lang="en" sz="1400" dirty="0" smtClean="0">
                <a:latin typeface="Times New Roman"/>
                <a:ea typeface="Times New Roman"/>
                <a:cs typeface="Times New Roman"/>
                <a:sym typeface="Times New Roman"/>
              </a:rPr>
              <a:t>native </a:t>
            </a:r>
            <a:endParaRPr sz="1400" dirty="0">
              <a:latin typeface="Times New Roman"/>
              <a:ea typeface="Times New Roman"/>
              <a:cs typeface="Times New Roman"/>
              <a:sym typeface="Times New Roman"/>
            </a:endParaRPr>
          </a:p>
          <a:p>
            <a:pPr marL="914400" lvl="0" indent="0" algn="l" rtl="0">
              <a:lnSpc>
                <a:spcPct val="100000"/>
              </a:lnSpc>
              <a:spcBef>
                <a:spcPts val="0"/>
              </a:spcBef>
              <a:spcAft>
                <a:spcPts val="0"/>
              </a:spcAft>
              <a:buClr>
                <a:schemeClr val="dk2"/>
              </a:buClr>
              <a:buSzPts val="1100"/>
              <a:buFont typeface="Arial"/>
              <a:buNone/>
            </a:pPr>
            <a:r>
              <a:rPr lang="en" sz="1400" dirty="0">
                <a:latin typeface="Times New Roman"/>
                <a:ea typeface="Times New Roman"/>
                <a:cs typeface="Times New Roman"/>
                <a:sym typeface="Times New Roman"/>
              </a:rPr>
              <a:t>Updates automatically.</a:t>
            </a:r>
            <a:endParaRPr sz="1400" dirty="0">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2"/>
              </a:buClr>
              <a:buSzPts val="1100"/>
              <a:buFont typeface="Arial"/>
              <a:buNone/>
            </a:pPr>
            <a:r>
              <a:rPr lang="en" sz="1400" b="1" dirty="0">
                <a:latin typeface="Times New Roman"/>
                <a:ea typeface="Times New Roman"/>
                <a:cs typeface="Times New Roman"/>
                <a:sym typeface="Times New Roman"/>
              </a:rPr>
              <a:t>Cons</a:t>
            </a:r>
            <a:endParaRPr sz="1400" b="1" dirty="0">
              <a:latin typeface="Times New Roman"/>
              <a:ea typeface="Times New Roman"/>
              <a:cs typeface="Times New Roman"/>
              <a:sym typeface="Times New Roman"/>
            </a:endParaRPr>
          </a:p>
          <a:p>
            <a:pPr marL="914400" lvl="0" indent="0" algn="l" rtl="0">
              <a:lnSpc>
                <a:spcPct val="100000"/>
              </a:lnSpc>
              <a:spcBef>
                <a:spcPts val="0"/>
              </a:spcBef>
              <a:spcAft>
                <a:spcPts val="0"/>
              </a:spcAft>
              <a:buClr>
                <a:schemeClr val="dk2"/>
              </a:buClr>
              <a:buSzPts val="1100"/>
              <a:buFont typeface="Arial"/>
              <a:buNone/>
            </a:pPr>
            <a:r>
              <a:rPr lang="en" sz="1400" dirty="0">
                <a:latin typeface="Times New Roman"/>
                <a:ea typeface="Times New Roman"/>
                <a:cs typeface="Times New Roman"/>
                <a:sym typeface="Times New Roman"/>
              </a:rPr>
              <a:t>Slow then mobile apps</a:t>
            </a:r>
            <a:endParaRPr sz="1400" dirty="0">
              <a:latin typeface="Times New Roman"/>
              <a:ea typeface="Times New Roman"/>
              <a:cs typeface="Times New Roman"/>
              <a:sym typeface="Times New Roman"/>
            </a:endParaRPr>
          </a:p>
          <a:p>
            <a:pPr marL="457200" lvl="0" indent="457200" algn="l" rtl="0">
              <a:lnSpc>
                <a:spcPct val="115000"/>
              </a:lnSpc>
              <a:spcBef>
                <a:spcPts val="0"/>
              </a:spcBef>
              <a:spcAft>
                <a:spcPts val="1200"/>
              </a:spcAft>
              <a:buSzPts val="1800"/>
              <a:buNone/>
            </a:pPr>
            <a:r>
              <a:rPr lang="en" sz="1400" dirty="0">
                <a:latin typeface="Times New Roman"/>
                <a:ea typeface="Times New Roman"/>
                <a:cs typeface="Times New Roman"/>
                <a:sym typeface="Times New Roman"/>
              </a:rPr>
              <a:t>Does not work without internet</a:t>
            </a:r>
            <a:endParaRPr sz="14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311700" y="85475"/>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Android &amp; Versions</a:t>
            </a:r>
            <a:endParaRPr/>
          </a:p>
        </p:txBody>
      </p:sp>
      <p:sp>
        <p:nvSpPr>
          <p:cNvPr id="215" name="Google Shape;215;p27"/>
          <p:cNvSpPr txBox="1">
            <a:spLocks noGrp="1"/>
          </p:cNvSpPr>
          <p:nvPr>
            <p:ph type="body" idx="1"/>
          </p:nvPr>
        </p:nvSpPr>
        <p:spPr>
          <a:xfrm>
            <a:off x="69900" y="708875"/>
            <a:ext cx="9018600" cy="4354800"/>
          </a:xfrm>
          <a:prstGeom prst="rect">
            <a:avLst/>
          </a:prstGeom>
          <a:noFill/>
          <a:ln>
            <a:noFill/>
          </a:ln>
        </p:spPr>
        <p:txBody>
          <a:bodyPr spcFirstLastPara="1" wrap="square" lIns="91425" tIns="91425" rIns="91425" bIns="91425" anchor="t" anchorCtr="0">
            <a:noAutofit/>
          </a:bodyPr>
          <a:lstStyle/>
          <a:p>
            <a:pPr marL="457200" lvl="0" indent="-330200" algn="just" rtl="0">
              <a:lnSpc>
                <a:spcPct val="150000"/>
              </a:lnSpc>
              <a:spcBef>
                <a:spcPts val="1200"/>
              </a:spcBef>
              <a:spcAft>
                <a:spcPts val="0"/>
              </a:spcAft>
              <a:buClr>
                <a:srgbClr val="000000"/>
              </a:buClr>
              <a:buSzPts val="1600"/>
              <a:buFont typeface="Times New Roman"/>
              <a:buChar char="❖"/>
            </a:pPr>
            <a:r>
              <a:rPr lang="en" sz="1600" b="1">
                <a:solidFill>
                  <a:srgbClr val="000000"/>
                </a:solidFill>
                <a:highlight>
                  <a:srgbClr val="FFFFFF"/>
                </a:highlight>
                <a:latin typeface="Times New Roman"/>
                <a:ea typeface="Times New Roman"/>
                <a:cs typeface="Times New Roman"/>
                <a:sym typeface="Times New Roman"/>
              </a:rPr>
              <a:t>Android</a:t>
            </a:r>
            <a:r>
              <a:rPr lang="en" sz="1600">
                <a:solidFill>
                  <a:srgbClr val="000000"/>
                </a:solidFill>
                <a:highlight>
                  <a:srgbClr val="FFFFFF"/>
                </a:highlight>
                <a:latin typeface="Times New Roman"/>
                <a:ea typeface="Times New Roman"/>
                <a:cs typeface="Times New Roman"/>
                <a:sym typeface="Times New Roman"/>
              </a:rPr>
              <a:t> is a software package and </a:t>
            </a:r>
            <a:r>
              <a:rPr lang="en" sz="1600" b="1">
                <a:solidFill>
                  <a:srgbClr val="000000"/>
                </a:solidFill>
                <a:highlight>
                  <a:srgbClr val="FFFFFF"/>
                </a:highlight>
                <a:latin typeface="Times New Roman"/>
                <a:ea typeface="Times New Roman"/>
                <a:cs typeface="Times New Roman"/>
                <a:sym typeface="Times New Roman"/>
              </a:rPr>
              <a:t>linux based operating system</a:t>
            </a:r>
            <a:r>
              <a:rPr lang="en" sz="1600">
                <a:solidFill>
                  <a:srgbClr val="000000"/>
                </a:solidFill>
                <a:highlight>
                  <a:srgbClr val="FFFFFF"/>
                </a:highlight>
                <a:latin typeface="Times New Roman"/>
                <a:ea typeface="Times New Roman"/>
                <a:cs typeface="Times New Roman"/>
                <a:sym typeface="Times New Roman"/>
              </a:rPr>
              <a:t> for mobile devices such as tablet computers and smartphones.</a:t>
            </a:r>
            <a:endParaRPr sz="1600">
              <a:solidFill>
                <a:srgbClr val="000000"/>
              </a:solidFill>
              <a:highlight>
                <a:srgbClr val="FFFFFF"/>
              </a:highlight>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rgbClr val="000000"/>
              </a:buClr>
              <a:buSzPts val="1600"/>
              <a:buFont typeface="Times New Roman"/>
              <a:buChar char="❖"/>
            </a:pPr>
            <a:r>
              <a:rPr lang="en" sz="1600">
                <a:solidFill>
                  <a:srgbClr val="000000"/>
                </a:solidFill>
                <a:highlight>
                  <a:srgbClr val="FFFFFF"/>
                </a:highlight>
                <a:latin typeface="Times New Roman"/>
                <a:ea typeface="Times New Roman"/>
                <a:cs typeface="Times New Roman"/>
                <a:sym typeface="Times New Roman"/>
              </a:rPr>
              <a:t>It is developed by a startup of the same name  Android Inc.</a:t>
            </a:r>
            <a:endParaRPr sz="1600">
              <a:solidFill>
                <a:srgbClr val="000000"/>
              </a:solidFill>
              <a:highlight>
                <a:srgbClr val="FFFFFF"/>
              </a:highlight>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rgbClr val="000000"/>
              </a:buClr>
              <a:buSzPts val="1600"/>
              <a:buFont typeface="Times New Roman"/>
              <a:buChar char="❖"/>
            </a:pPr>
            <a:r>
              <a:rPr lang="en" sz="1600">
                <a:solidFill>
                  <a:srgbClr val="000000"/>
                </a:solidFill>
                <a:highlight>
                  <a:srgbClr val="FFFFFF"/>
                </a:highlight>
                <a:latin typeface="Times New Roman"/>
                <a:ea typeface="Times New Roman"/>
                <a:cs typeface="Times New Roman"/>
                <a:sym typeface="Times New Roman"/>
              </a:rPr>
              <a:t>Later was purchased by Google.</a:t>
            </a:r>
            <a:endParaRPr sz="1600">
              <a:solidFill>
                <a:srgbClr val="000000"/>
              </a:solidFill>
              <a:highlight>
                <a:srgbClr val="FFFFFF"/>
              </a:highlight>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rgbClr val="000000"/>
              </a:buClr>
              <a:buSzPts val="1600"/>
              <a:buFont typeface="Times New Roman"/>
              <a:buChar char="❖"/>
            </a:pPr>
            <a:r>
              <a:rPr lang="en" sz="1600">
                <a:solidFill>
                  <a:srgbClr val="000000"/>
                </a:solidFill>
                <a:highlight>
                  <a:srgbClr val="FFFFFF"/>
                </a:highlight>
                <a:latin typeface="Times New Roman"/>
                <a:ea typeface="Times New Roman"/>
                <a:cs typeface="Times New Roman"/>
                <a:sym typeface="Times New Roman"/>
              </a:rPr>
              <a:t>Android is an </a:t>
            </a:r>
            <a:r>
              <a:rPr lang="en" sz="1600" b="1">
                <a:solidFill>
                  <a:srgbClr val="000000"/>
                </a:solidFill>
                <a:highlight>
                  <a:srgbClr val="FFFFFF"/>
                </a:highlight>
                <a:latin typeface="Times New Roman"/>
                <a:ea typeface="Times New Roman"/>
                <a:cs typeface="Times New Roman"/>
                <a:sym typeface="Times New Roman"/>
              </a:rPr>
              <a:t>open source</a:t>
            </a:r>
            <a:endParaRPr sz="1600" b="1">
              <a:solidFill>
                <a:srgbClr val="000000"/>
              </a:solidFill>
              <a:highlight>
                <a:srgbClr val="FFFFFF"/>
              </a:highlight>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rgbClr val="000000"/>
              </a:buClr>
              <a:buSzPts val="1600"/>
              <a:buFont typeface="Times New Roman"/>
              <a:buChar char="❖"/>
            </a:pPr>
            <a:r>
              <a:rPr lang="en" sz="1600" b="1">
                <a:solidFill>
                  <a:srgbClr val="000000"/>
                </a:solidFill>
                <a:highlight>
                  <a:srgbClr val="FFFFFF"/>
                </a:highlight>
                <a:latin typeface="Times New Roman"/>
                <a:ea typeface="Times New Roman"/>
                <a:cs typeface="Times New Roman"/>
                <a:sym typeface="Times New Roman"/>
              </a:rPr>
              <a:t>Java language is</a:t>
            </a:r>
            <a:r>
              <a:rPr lang="en" sz="1600">
                <a:solidFill>
                  <a:srgbClr val="000000"/>
                </a:solidFill>
                <a:highlight>
                  <a:srgbClr val="FFFFFF"/>
                </a:highlight>
                <a:latin typeface="Times New Roman"/>
                <a:ea typeface="Times New Roman"/>
                <a:cs typeface="Times New Roman"/>
                <a:sym typeface="Times New Roman"/>
              </a:rPr>
              <a:t> mainly used to write the android code even though other languages can be used.</a:t>
            </a:r>
            <a:endParaRPr sz="1600">
              <a:solidFill>
                <a:srgbClr val="000000"/>
              </a:solidFill>
              <a:highlight>
                <a:srgbClr val="FFFFFF"/>
              </a:highlight>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rgbClr val="000000"/>
              </a:buClr>
              <a:buSzPts val="1600"/>
              <a:buFont typeface="Times New Roman"/>
              <a:buChar char="❖"/>
            </a:pPr>
            <a:r>
              <a:rPr lang="en" sz="1600">
                <a:solidFill>
                  <a:srgbClr val="000000"/>
                </a:solidFill>
                <a:highlight>
                  <a:srgbClr val="FFFFFF"/>
                </a:highlight>
                <a:latin typeface="Times New Roman"/>
                <a:ea typeface="Times New Roman"/>
                <a:cs typeface="Times New Roman"/>
                <a:sym typeface="Times New Roman"/>
              </a:rPr>
              <a:t>The goal of android project is to </a:t>
            </a:r>
            <a:r>
              <a:rPr lang="en" sz="1600" b="1">
                <a:solidFill>
                  <a:srgbClr val="000000"/>
                </a:solidFill>
                <a:highlight>
                  <a:srgbClr val="FFFFFF"/>
                </a:highlight>
                <a:latin typeface="Times New Roman"/>
                <a:ea typeface="Times New Roman"/>
                <a:cs typeface="Times New Roman"/>
                <a:sym typeface="Times New Roman"/>
              </a:rPr>
              <a:t>create a successful real-world product that improves the mobile experience for end users.</a:t>
            </a:r>
            <a:endParaRPr sz="1600" b="1">
              <a:solidFill>
                <a:srgbClr val="000000"/>
              </a:solidFill>
              <a:highlight>
                <a:srgbClr val="FFFFFF"/>
              </a:highlight>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rgbClr val="000000"/>
              </a:buClr>
              <a:buSzPts val="1600"/>
              <a:buFont typeface="Times New Roman"/>
              <a:buChar char="❖"/>
            </a:pPr>
            <a:r>
              <a:rPr lang="en" sz="1600">
                <a:solidFill>
                  <a:srgbClr val="000000"/>
                </a:solidFill>
                <a:highlight>
                  <a:srgbClr val="FFFFFF"/>
                </a:highlight>
                <a:latin typeface="Times New Roman"/>
                <a:ea typeface="Times New Roman"/>
                <a:cs typeface="Times New Roman"/>
                <a:sym typeface="Times New Roman"/>
              </a:rPr>
              <a:t>Android offers a u</a:t>
            </a:r>
            <a:r>
              <a:rPr lang="en" sz="1600" b="1">
                <a:solidFill>
                  <a:srgbClr val="000000"/>
                </a:solidFill>
                <a:highlight>
                  <a:srgbClr val="FFFFFF"/>
                </a:highlight>
                <a:latin typeface="Times New Roman"/>
                <a:ea typeface="Times New Roman"/>
                <a:cs typeface="Times New Roman"/>
                <a:sym typeface="Times New Roman"/>
              </a:rPr>
              <a:t>nified approach to application development</a:t>
            </a:r>
            <a:r>
              <a:rPr lang="en" sz="1600">
                <a:solidFill>
                  <a:srgbClr val="000000"/>
                </a:solidFill>
                <a:highlight>
                  <a:srgbClr val="FFFFFF"/>
                </a:highlight>
                <a:latin typeface="Times New Roman"/>
                <a:ea typeface="Times New Roman"/>
                <a:cs typeface="Times New Roman"/>
                <a:sym typeface="Times New Roman"/>
              </a:rPr>
              <a:t> for mobile devices which means d</a:t>
            </a:r>
            <a:r>
              <a:rPr lang="en" sz="1600" b="1">
                <a:solidFill>
                  <a:srgbClr val="000000"/>
                </a:solidFill>
                <a:highlight>
                  <a:srgbClr val="FFFFFF"/>
                </a:highlight>
                <a:latin typeface="Times New Roman"/>
                <a:ea typeface="Times New Roman"/>
                <a:cs typeface="Times New Roman"/>
                <a:sym typeface="Times New Roman"/>
              </a:rPr>
              <a:t>evelopers need only develop for Android, and their applications should be able to run on different devices powered by Android.</a:t>
            </a:r>
            <a:endParaRPr sz="1600" b="1">
              <a:solidFill>
                <a:srgbClr val="000000"/>
              </a:solidFill>
              <a:highlight>
                <a:srgbClr val="FFFFFF"/>
              </a:highlight>
              <a:latin typeface="Times New Roman"/>
              <a:ea typeface="Times New Roman"/>
              <a:cs typeface="Times New Roman"/>
              <a:sym typeface="Times New Roman"/>
            </a:endParaRPr>
          </a:p>
          <a:p>
            <a:pPr marL="0" lvl="0" indent="0" algn="l" rtl="0">
              <a:lnSpc>
                <a:spcPct val="150000"/>
              </a:lnSpc>
              <a:spcBef>
                <a:spcPts val="1200"/>
              </a:spcBef>
              <a:spcAft>
                <a:spcPts val="1200"/>
              </a:spcAft>
              <a:buSzPts val="1800"/>
              <a:buNone/>
            </a:pPr>
            <a:endParaRPr sz="2200" b="1">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221" name="Google Shape;221;p28"/>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222" name="Google Shape;222;p28"/>
          <p:cNvPicPr preferRelativeResize="0"/>
          <p:nvPr/>
        </p:nvPicPr>
        <p:blipFill rotWithShape="1">
          <a:blip r:embed="rId3">
            <a:alphaModFix/>
          </a:blip>
          <a:srcRect l="3739" t="8811" r="3000" b="12093"/>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body" idx="1"/>
          </p:nvPr>
        </p:nvSpPr>
        <p:spPr>
          <a:xfrm>
            <a:off x="0" y="590939"/>
            <a:ext cx="9144000" cy="51435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262626"/>
              </a:buClr>
              <a:buSzPts val="2000"/>
              <a:buFont typeface="Times New Roman"/>
              <a:buChar char="●"/>
            </a:pPr>
            <a:r>
              <a:rPr lang="en" sz="1700" b="1" dirty="0" smtClean="0">
                <a:solidFill>
                  <a:srgbClr val="262626"/>
                </a:solidFill>
                <a:latin typeface="Arial"/>
                <a:ea typeface="Arial"/>
                <a:cs typeface="Arial"/>
                <a:sym typeface="Arial"/>
              </a:rPr>
              <a:t>4.4 </a:t>
            </a:r>
            <a:r>
              <a:rPr lang="en" sz="1700" b="1" dirty="0">
                <a:solidFill>
                  <a:srgbClr val="262626"/>
                </a:solidFill>
                <a:latin typeface="Arial"/>
                <a:ea typeface="Arial"/>
                <a:cs typeface="Arial"/>
                <a:sym typeface="Arial"/>
              </a:rPr>
              <a:t>KitKat (2013)</a:t>
            </a:r>
            <a:endParaRPr sz="1700" b="1" dirty="0">
              <a:solidFill>
                <a:srgbClr val="262626"/>
              </a:solidFill>
              <a:latin typeface="Arial"/>
              <a:ea typeface="Arial"/>
              <a:cs typeface="Arial"/>
              <a:sym typeface="Arial"/>
            </a:endParaRPr>
          </a:p>
          <a:p>
            <a:pPr marL="914400" lvl="1" indent="-355600" algn="l" rtl="0">
              <a:lnSpc>
                <a:spcPct val="115000"/>
              </a:lnSpc>
              <a:spcBef>
                <a:spcPts val="0"/>
              </a:spcBef>
              <a:spcAft>
                <a:spcPts val="0"/>
              </a:spcAft>
              <a:buClr>
                <a:srgbClr val="262626"/>
              </a:buClr>
              <a:buSzPts val="2000"/>
              <a:buFont typeface="Times New Roman"/>
              <a:buChar char="○"/>
            </a:pPr>
            <a:r>
              <a:rPr lang="en" sz="1100" dirty="0" smtClean="0">
                <a:solidFill>
                  <a:srgbClr val="262626"/>
                </a:solidFill>
                <a:latin typeface="Arial"/>
                <a:ea typeface="Arial"/>
                <a:cs typeface="Arial"/>
                <a:sym typeface="Arial"/>
              </a:rPr>
              <a:t>Google partnered with an actual food company to create the KitKat OS. As for the software itself, it </a:t>
            </a:r>
            <a:r>
              <a:rPr lang="en" sz="1100" b="1" dirty="0" smtClean="0">
                <a:solidFill>
                  <a:srgbClr val="262626"/>
                </a:solidFill>
                <a:latin typeface="Arial"/>
                <a:ea typeface="Arial"/>
                <a:cs typeface="Arial"/>
                <a:sym typeface="Arial"/>
              </a:rPr>
              <a:t>added emojis to the Google Keyboard,</a:t>
            </a:r>
            <a:r>
              <a:rPr lang="en" sz="1100" dirty="0" smtClean="0">
                <a:solidFill>
                  <a:srgbClr val="262626"/>
                </a:solidFill>
                <a:latin typeface="Arial"/>
                <a:ea typeface="Arial"/>
                <a:cs typeface="Arial"/>
                <a:sym typeface="Arial"/>
              </a:rPr>
              <a:t> had a smaller memory footprint to support lower-end phones and let you print on the go with Google Cloud Print.</a:t>
            </a:r>
          </a:p>
          <a:p>
            <a:pPr lvl="0" indent="-355600">
              <a:buClr>
                <a:srgbClr val="262626"/>
              </a:buClr>
              <a:buSzPts val="2000"/>
              <a:buFont typeface="Times New Roman"/>
              <a:buChar char="●"/>
            </a:pPr>
            <a:r>
              <a:rPr lang="en-US" sz="1700" b="1" dirty="0" smtClean="0">
                <a:solidFill>
                  <a:srgbClr val="262626"/>
                </a:solidFill>
                <a:latin typeface="Arial"/>
                <a:ea typeface="Arial"/>
                <a:cs typeface="Arial"/>
                <a:sym typeface="Arial"/>
              </a:rPr>
              <a:t>6.0 </a:t>
            </a:r>
            <a:r>
              <a:rPr lang="en-US" sz="1700" b="1" dirty="0">
                <a:solidFill>
                  <a:srgbClr val="262626"/>
                </a:solidFill>
                <a:latin typeface="Arial"/>
                <a:ea typeface="Arial"/>
                <a:cs typeface="Arial"/>
                <a:sym typeface="Arial"/>
              </a:rPr>
              <a:t>Marshmallow (2015)</a:t>
            </a:r>
          </a:p>
          <a:p>
            <a:pPr lvl="1" indent="-355600">
              <a:buClr>
                <a:srgbClr val="262626"/>
              </a:buClr>
              <a:buSzPts val="2000"/>
              <a:buFont typeface="Times New Roman"/>
              <a:buChar char="○"/>
            </a:pPr>
            <a:r>
              <a:rPr lang="en-US" sz="1100" dirty="0" smtClean="0">
                <a:solidFill>
                  <a:schemeClr val="dk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val="tx"/>
                    </a:ext>
                  </a:extLst>
                </a:hlinkClick>
              </a:rPr>
              <a:t>Marshmallow</a:t>
            </a:r>
            <a:r>
              <a:rPr lang="en-US" sz="1100" dirty="0" smtClean="0">
                <a:solidFill>
                  <a:srgbClr val="262626"/>
                </a:solidFill>
                <a:latin typeface="Arial"/>
                <a:ea typeface="Arial"/>
                <a:cs typeface="Arial"/>
                <a:sym typeface="Arial"/>
              </a:rPr>
              <a:t> introduced Doze Mode to save on battery life. It also added built-in support for a </a:t>
            </a:r>
            <a:r>
              <a:rPr lang="en-US" sz="1100" b="1" dirty="0" smtClean="0">
                <a:solidFill>
                  <a:srgbClr val="262626"/>
                </a:solidFill>
                <a:latin typeface="Arial"/>
                <a:ea typeface="Arial"/>
                <a:cs typeface="Arial"/>
                <a:sym typeface="Arial"/>
              </a:rPr>
              <a:t>fingerprint reader</a:t>
            </a:r>
            <a:r>
              <a:rPr lang="en-US" sz="1100" dirty="0" smtClean="0">
                <a:solidFill>
                  <a:srgbClr val="262626"/>
                </a:solidFill>
                <a:latin typeface="Arial"/>
                <a:ea typeface="Arial"/>
                <a:cs typeface="Arial"/>
                <a:sym typeface="Arial"/>
              </a:rPr>
              <a:t>, </a:t>
            </a:r>
            <a:r>
              <a:rPr lang="en-US" sz="1100" b="1" dirty="0" smtClean="0">
                <a:solidFill>
                  <a:srgbClr val="262626"/>
                </a:solidFill>
                <a:latin typeface="Arial"/>
                <a:ea typeface="Arial"/>
                <a:cs typeface="Arial"/>
                <a:sym typeface="Arial"/>
              </a:rPr>
              <a:t>USB Type-C and 4K mode for apps.</a:t>
            </a:r>
            <a:endParaRPr lang="en-US" sz="1700" b="1" dirty="0" smtClean="0">
              <a:solidFill>
                <a:srgbClr val="262626"/>
              </a:solidFill>
              <a:latin typeface="Arial"/>
              <a:ea typeface="Arial"/>
              <a:cs typeface="Arial"/>
              <a:sym typeface="Arial"/>
            </a:endParaRPr>
          </a:p>
          <a:p>
            <a:pPr lvl="0" indent="-355600">
              <a:buClr>
                <a:srgbClr val="262626"/>
              </a:buClr>
              <a:buSzPts val="2000"/>
              <a:buFont typeface="Times New Roman"/>
              <a:buChar char="●"/>
            </a:pPr>
            <a:r>
              <a:rPr lang="en-US" sz="1700" b="1" dirty="0" smtClean="0">
                <a:solidFill>
                  <a:srgbClr val="262626"/>
                </a:solidFill>
                <a:latin typeface="Arial"/>
                <a:ea typeface="Arial"/>
                <a:cs typeface="Arial"/>
                <a:sym typeface="Arial"/>
              </a:rPr>
              <a:t>7.0 </a:t>
            </a:r>
            <a:r>
              <a:rPr lang="en-US" sz="1700" b="1" dirty="0">
                <a:solidFill>
                  <a:srgbClr val="262626"/>
                </a:solidFill>
                <a:latin typeface="Arial"/>
                <a:ea typeface="Arial"/>
                <a:cs typeface="Arial"/>
                <a:sym typeface="Arial"/>
              </a:rPr>
              <a:t>Nougat (2016)</a:t>
            </a:r>
          </a:p>
          <a:p>
            <a:pPr lvl="1" indent="-355600">
              <a:buClr>
                <a:srgbClr val="262626"/>
              </a:buClr>
              <a:buSzPts val="2000"/>
              <a:buFont typeface="Times New Roman"/>
              <a:buChar char="○"/>
            </a:pPr>
            <a:r>
              <a:rPr lang="en-US" sz="1100" dirty="0">
                <a:solidFill>
                  <a:srgbClr val="262626"/>
                </a:solidFill>
                <a:latin typeface="Arial"/>
                <a:ea typeface="Arial"/>
                <a:cs typeface="Arial"/>
                <a:sym typeface="Arial"/>
              </a:rPr>
              <a:t>With </a:t>
            </a:r>
            <a:r>
              <a:rPr lang="en-US" sz="1100" dirty="0">
                <a:solidFill>
                  <a:schemeClr val="dk2"/>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val="tx"/>
                    </a:ext>
                  </a:extLst>
                </a:hlinkClick>
              </a:rPr>
              <a:t>Nougat</a:t>
            </a:r>
            <a:r>
              <a:rPr lang="en-US" sz="1100" dirty="0">
                <a:solidFill>
                  <a:srgbClr val="262626"/>
                </a:solidFill>
                <a:latin typeface="Arial"/>
                <a:ea typeface="Arial"/>
                <a:cs typeface="Arial"/>
                <a:sym typeface="Arial"/>
              </a:rPr>
              <a:t>, you could finally c</a:t>
            </a:r>
            <a:r>
              <a:rPr lang="en-US" sz="1100" b="1" dirty="0">
                <a:solidFill>
                  <a:srgbClr val="262626"/>
                </a:solidFill>
                <a:latin typeface="Arial"/>
                <a:ea typeface="Arial"/>
                <a:cs typeface="Arial"/>
                <a:sym typeface="Arial"/>
              </a:rPr>
              <a:t>lear all your apps in Overview with a single tap.</a:t>
            </a:r>
            <a:r>
              <a:rPr lang="en-US" sz="1100" dirty="0">
                <a:solidFill>
                  <a:srgbClr val="262626"/>
                </a:solidFill>
                <a:latin typeface="Arial"/>
                <a:ea typeface="Arial"/>
                <a:cs typeface="Arial"/>
                <a:sym typeface="Arial"/>
              </a:rPr>
              <a:t> It let you </a:t>
            </a:r>
            <a:r>
              <a:rPr lang="en-US" sz="1100" b="1" dirty="0">
                <a:solidFill>
                  <a:srgbClr val="262626"/>
                </a:solidFill>
                <a:latin typeface="Arial"/>
                <a:ea typeface="Arial"/>
                <a:cs typeface="Arial"/>
                <a:sym typeface="Arial"/>
              </a:rPr>
              <a:t>adjust the skin tone of your </a:t>
            </a:r>
            <a:r>
              <a:rPr lang="en-US" sz="1100" b="1" dirty="0" err="1">
                <a:solidFill>
                  <a:srgbClr val="262626"/>
                </a:solidFill>
                <a:latin typeface="Arial"/>
                <a:ea typeface="Arial"/>
                <a:cs typeface="Arial"/>
                <a:sym typeface="Arial"/>
              </a:rPr>
              <a:t>emojis</a:t>
            </a:r>
            <a:r>
              <a:rPr lang="en-US" sz="1100" dirty="0">
                <a:solidFill>
                  <a:srgbClr val="262626"/>
                </a:solidFill>
                <a:latin typeface="Arial"/>
                <a:ea typeface="Arial"/>
                <a:cs typeface="Arial"/>
                <a:sym typeface="Arial"/>
              </a:rPr>
              <a:t> and tap through more Quick Setting options. It also supported Google's VR endeavor, Daydream.</a:t>
            </a:r>
            <a:endParaRPr lang="en-US" sz="1700" b="1" dirty="0">
              <a:solidFill>
                <a:srgbClr val="262626"/>
              </a:solidFill>
              <a:latin typeface="Arial"/>
              <a:ea typeface="Arial"/>
              <a:cs typeface="Arial"/>
              <a:sym typeface="Arial"/>
            </a:endParaRPr>
          </a:p>
          <a:p>
            <a:pPr lvl="0" indent="-355600">
              <a:buClr>
                <a:srgbClr val="262626"/>
              </a:buClr>
              <a:buSzPts val="2000"/>
              <a:buFont typeface="Times New Roman"/>
              <a:buChar char="●"/>
            </a:pPr>
            <a:r>
              <a:rPr lang="en-US" sz="1700" b="1" dirty="0">
                <a:solidFill>
                  <a:srgbClr val="262626"/>
                </a:solidFill>
                <a:latin typeface="Arial"/>
                <a:ea typeface="Arial"/>
                <a:cs typeface="Arial"/>
                <a:sym typeface="Arial"/>
              </a:rPr>
              <a:t>8.0 Oreo (2017)</a:t>
            </a:r>
          </a:p>
          <a:p>
            <a:pPr lvl="1" indent="-355600">
              <a:buClr>
                <a:srgbClr val="262626"/>
              </a:buClr>
              <a:buSzPts val="2000"/>
              <a:buFont typeface="Times New Roman"/>
              <a:buChar char="○"/>
            </a:pPr>
            <a:r>
              <a:rPr lang="en-US" sz="1100" dirty="0">
                <a:solidFill>
                  <a:srgbClr val="262626"/>
                </a:solidFill>
                <a:latin typeface="Arial"/>
                <a:ea typeface="Arial"/>
                <a:cs typeface="Arial"/>
                <a:sym typeface="Arial"/>
              </a:rPr>
              <a:t>Timed to launch right alongside the </a:t>
            </a:r>
            <a:r>
              <a:rPr lang="en-US" sz="1100" dirty="0">
                <a:solidFill>
                  <a:schemeClr val="dk2"/>
                </a:solidFill>
                <a:uFill>
                  <a:noFill/>
                </a:u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val="tx"/>
                    </a:ext>
                  </a:extLst>
                </a:hlinkClick>
              </a:rPr>
              <a:t>2017 US solar eclipse</a:t>
            </a:r>
            <a:r>
              <a:rPr lang="en-US" sz="1100" dirty="0">
                <a:solidFill>
                  <a:srgbClr val="262626"/>
                </a:solidFill>
                <a:latin typeface="Arial"/>
                <a:ea typeface="Arial"/>
                <a:cs typeface="Arial"/>
                <a:sym typeface="Arial"/>
              </a:rPr>
              <a:t>, </a:t>
            </a:r>
            <a:r>
              <a:rPr lang="en-US" sz="1100" dirty="0">
                <a:solidFill>
                  <a:schemeClr val="dk2"/>
                </a:solidFill>
                <a:uFill>
                  <a:noFill/>
                </a:u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val="tx"/>
                    </a:ext>
                  </a:extLst>
                </a:hlinkClick>
              </a:rPr>
              <a:t>Android Oreo</a:t>
            </a:r>
            <a:r>
              <a:rPr lang="en-US" sz="1100" dirty="0">
                <a:solidFill>
                  <a:srgbClr val="262626"/>
                </a:solidFill>
                <a:latin typeface="Arial"/>
                <a:ea typeface="Arial"/>
                <a:cs typeface="Arial"/>
                <a:sym typeface="Arial"/>
              </a:rPr>
              <a:t> served up picture-in-picture apps for even more multitasking. There was also a </a:t>
            </a:r>
            <a:r>
              <a:rPr lang="en-US" sz="1100" b="1" dirty="0">
                <a:solidFill>
                  <a:srgbClr val="262626"/>
                </a:solidFill>
                <a:latin typeface="Arial"/>
                <a:ea typeface="Arial"/>
                <a:cs typeface="Arial"/>
                <a:sym typeface="Arial"/>
              </a:rPr>
              <a:t>better copy-and-paste experience, improved security and better battery management.</a:t>
            </a:r>
            <a:endParaRPr lang="en-US" sz="1700" b="1" dirty="0">
              <a:solidFill>
                <a:srgbClr val="262626"/>
              </a:solidFill>
              <a:latin typeface="Arial"/>
              <a:ea typeface="Arial"/>
              <a:cs typeface="Arial"/>
              <a:sym typeface="Arial"/>
            </a:endParaRPr>
          </a:p>
          <a:p>
            <a:pPr lvl="0" indent="-355600">
              <a:buClr>
                <a:srgbClr val="262626"/>
              </a:buClr>
              <a:buSzPts val="2000"/>
              <a:buFont typeface="Times New Roman"/>
              <a:buChar char="●"/>
            </a:pPr>
            <a:r>
              <a:rPr lang="en-US" sz="1700" b="1" dirty="0">
                <a:solidFill>
                  <a:srgbClr val="262626"/>
                </a:solidFill>
                <a:latin typeface="Arial"/>
                <a:ea typeface="Arial"/>
                <a:cs typeface="Arial"/>
                <a:sym typeface="Arial"/>
              </a:rPr>
              <a:t>9.0 Pie (2018)</a:t>
            </a:r>
          </a:p>
          <a:p>
            <a:pPr lvl="1" indent="-355600">
              <a:buClr>
                <a:srgbClr val="262626"/>
              </a:buClr>
              <a:buSzPts val="2000"/>
              <a:buFont typeface="Times New Roman"/>
              <a:buChar char="○"/>
            </a:pPr>
            <a:r>
              <a:rPr lang="en-US" sz="1100" dirty="0">
                <a:solidFill>
                  <a:schemeClr val="dk2"/>
                </a:solidFill>
                <a:uFill>
                  <a:noFill/>
                </a:u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val="tx"/>
                    </a:ext>
                  </a:extLst>
                </a:hlinkClick>
              </a:rPr>
              <a:t>Android Pie</a:t>
            </a:r>
            <a:r>
              <a:rPr lang="en-US" sz="1100" dirty="0">
                <a:solidFill>
                  <a:srgbClr val="262626"/>
                </a:solidFill>
                <a:latin typeface="Arial"/>
                <a:ea typeface="Arial"/>
                <a:cs typeface="Arial"/>
                <a:sym typeface="Arial"/>
              </a:rPr>
              <a:t> focused on b</a:t>
            </a:r>
            <a:r>
              <a:rPr lang="en-US" sz="1100" b="1" dirty="0">
                <a:solidFill>
                  <a:srgbClr val="262626"/>
                </a:solidFill>
                <a:latin typeface="Arial"/>
                <a:ea typeface="Arial"/>
                <a:cs typeface="Arial"/>
                <a:sym typeface="Arial"/>
              </a:rPr>
              <a:t>ehind-the-scenes improvements that made Android phones work faster and save battery life</a:t>
            </a:r>
            <a:r>
              <a:rPr lang="en-US" sz="1100" dirty="0">
                <a:solidFill>
                  <a:srgbClr val="262626"/>
                </a:solidFill>
                <a:latin typeface="Arial"/>
                <a:ea typeface="Arial"/>
                <a:cs typeface="Arial"/>
                <a:sym typeface="Arial"/>
              </a:rPr>
              <a:t>. That included AI tools that suggested apps and shortcuts you might want to use, and it loaded "slices" of an online page that gave precise information, without the need to download an app search through a webpage.</a:t>
            </a:r>
            <a:endParaRPr lang="en-US" sz="1700" b="1" dirty="0">
              <a:solidFill>
                <a:srgbClr val="262626"/>
              </a:solidFill>
              <a:latin typeface="Arial"/>
              <a:ea typeface="Arial"/>
              <a:cs typeface="Arial"/>
              <a:sym typeface="Arial"/>
            </a:endParaRPr>
          </a:p>
          <a:p>
            <a:pPr lvl="0" indent="-355600">
              <a:buClr>
                <a:srgbClr val="262626"/>
              </a:buClr>
              <a:buSzPts val="2000"/>
              <a:buFont typeface="Times New Roman"/>
              <a:buChar char="●"/>
            </a:pPr>
            <a:r>
              <a:rPr lang="en-US" sz="1700" b="1" dirty="0">
                <a:solidFill>
                  <a:srgbClr val="262626"/>
                </a:solidFill>
                <a:latin typeface="Arial"/>
                <a:ea typeface="Arial"/>
                <a:cs typeface="Arial"/>
                <a:sym typeface="Arial"/>
              </a:rPr>
              <a:t>10.0 Q (2019)</a:t>
            </a:r>
          </a:p>
          <a:p>
            <a:pPr lvl="1" indent="-355600">
              <a:buClr>
                <a:srgbClr val="262626"/>
              </a:buClr>
              <a:buSzPts val="2000"/>
              <a:buFont typeface="Times New Roman"/>
              <a:buChar char="○"/>
            </a:pPr>
            <a:r>
              <a:rPr lang="en-US" sz="1100" dirty="0" smtClean="0">
                <a:solidFill>
                  <a:schemeClr val="dk2"/>
                </a:solidFill>
                <a:uFill>
                  <a:noFill/>
                </a:uFill>
                <a:latin typeface="Arial"/>
                <a:ea typeface="Arial"/>
                <a:cs typeface="Arial"/>
                <a:sym typeface="Aria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val="tx"/>
                    </a:ext>
                  </a:extLst>
                </a:hlinkClick>
              </a:rPr>
              <a:t>Android </a:t>
            </a:r>
            <a:r>
              <a:rPr lang="en-US" sz="1100" dirty="0">
                <a:solidFill>
                  <a:schemeClr val="dk2"/>
                </a:solidFill>
                <a:uFill>
                  <a:noFill/>
                </a:uFill>
                <a:latin typeface="Arial"/>
                <a:ea typeface="Arial"/>
                <a:cs typeface="Arial"/>
                <a:sym typeface="Aria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val="tx"/>
                    </a:ext>
                  </a:extLst>
                </a:hlinkClick>
              </a:rPr>
              <a:t>Q</a:t>
            </a:r>
            <a:r>
              <a:rPr lang="en-US" sz="1100" dirty="0">
                <a:solidFill>
                  <a:srgbClr val="262626"/>
                </a:solidFill>
                <a:latin typeface="Arial"/>
                <a:ea typeface="Arial"/>
                <a:cs typeface="Arial"/>
                <a:sym typeface="Arial"/>
              </a:rPr>
              <a:t>, which hasn't been named or rolled out in full yet, i</a:t>
            </a:r>
            <a:r>
              <a:rPr lang="en-US" sz="1100" b="1" dirty="0">
                <a:solidFill>
                  <a:srgbClr val="262626"/>
                </a:solidFill>
                <a:latin typeface="Arial"/>
                <a:ea typeface="Arial"/>
                <a:cs typeface="Arial"/>
                <a:sym typeface="Arial"/>
              </a:rPr>
              <a:t>ntroduces the beloved </a:t>
            </a:r>
            <a:r>
              <a:rPr lang="en-US" sz="1100" b="1" dirty="0">
                <a:solidFill>
                  <a:schemeClr val="dk2"/>
                </a:solidFill>
                <a:uFill>
                  <a:noFill/>
                </a:uFill>
                <a:latin typeface="Arial"/>
                <a:ea typeface="Arial"/>
                <a:cs typeface="Arial"/>
                <a:sym typeface="Arial"/>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val="tx"/>
                    </a:ext>
                  </a:extLst>
                </a:hlinkClick>
              </a:rPr>
              <a:t>Dark Theme</a:t>
            </a:r>
            <a:r>
              <a:rPr lang="en-US" sz="1100" b="1" dirty="0">
                <a:solidFill>
                  <a:srgbClr val="262626"/>
                </a:solidFill>
                <a:latin typeface="Arial"/>
                <a:ea typeface="Arial"/>
                <a:cs typeface="Arial"/>
                <a:sym typeface="Arial"/>
              </a:rPr>
              <a:t>, a new pop-up notifications style called Bubbles and live captioning on videos t</a:t>
            </a:r>
            <a:r>
              <a:rPr lang="en-US" sz="1100" dirty="0">
                <a:solidFill>
                  <a:srgbClr val="262626"/>
                </a:solidFill>
                <a:latin typeface="Arial"/>
                <a:ea typeface="Arial"/>
                <a:cs typeface="Arial"/>
                <a:sym typeface="Arial"/>
              </a:rPr>
              <a:t>hat are being played for more accessibility.</a:t>
            </a:r>
          </a:p>
          <a:p>
            <a:pPr marL="914400" lvl="1" indent="-355600" algn="l" rtl="0">
              <a:lnSpc>
                <a:spcPct val="115000"/>
              </a:lnSpc>
              <a:spcBef>
                <a:spcPts val="0"/>
              </a:spcBef>
              <a:spcAft>
                <a:spcPts val="0"/>
              </a:spcAft>
              <a:buClr>
                <a:srgbClr val="262626"/>
              </a:buClr>
              <a:buSzPts val="2000"/>
              <a:buFont typeface="Times New Roman"/>
              <a:buChar char="○"/>
            </a:pPr>
            <a:endParaRPr sz="1100" dirty="0">
              <a:solidFill>
                <a:srgbClr val="262626"/>
              </a:solidFill>
              <a:latin typeface="Arial"/>
              <a:ea typeface="Arial"/>
              <a:cs typeface="Arial"/>
              <a:sym typeface="Arial"/>
            </a:endParaRPr>
          </a:p>
          <a:p>
            <a:pPr marL="0" lvl="0" indent="0" algn="l" rtl="0">
              <a:lnSpc>
                <a:spcPct val="115000"/>
              </a:lnSpc>
              <a:spcBef>
                <a:spcPts val="1800"/>
              </a:spcBef>
              <a:spcAft>
                <a:spcPts val="0"/>
              </a:spcAft>
              <a:buSzPts val="1800"/>
              <a:buNone/>
            </a:pPr>
            <a:endParaRPr sz="2000" b="1" dirty="0">
              <a:solidFill>
                <a:srgbClr val="262626"/>
              </a:solidFill>
              <a:latin typeface="Times New Roman"/>
              <a:ea typeface="Times New Roman"/>
              <a:cs typeface="Times New Roman"/>
              <a:sym typeface="Times New Roman"/>
            </a:endParaRPr>
          </a:p>
          <a:p>
            <a:pPr marL="0" lvl="0" indent="0" algn="l" rtl="0">
              <a:lnSpc>
                <a:spcPct val="115000"/>
              </a:lnSpc>
              <a:spcBef>
                <a:spcPts val="400"/>
              </a:spcBef>
              <a:spcAft>
                <a:spcPts val="1200"/>
              </a:spcAft>
              <a:buSzPts val="1800"/>
              <a:buNone/>
            </a:pPr>
            <a:endParaRPr sz="21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Android Features</a:t>
            </a:r>
            <a:endParaRPr/>
          </a:p>
        </p:txBody>
      </p:sp>
      <p:pic>
        <p:nvPicPr>
          <p:cNvPr id="243" name="Google Shape;243;p32"/>
          <p:cNvPicPr preferRelativeResize="0"/>
          <p:nvPr/>
        </p:nvPicPr>
        <p:blipFill rotWithShape="1">
          <a:blip r:embed="rId3">
            <a:alphaModFix/>
          </a:blip>
          <a:srcRect/>
          <a:stretch/>
        </p:blipFill>
        <p:spPr>
          <a:xfrm>
            <a:off x="4091975" y="486500"/>
            <a:ext cx="4167875" cy="42974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body" idx="1"/>
          </p:nvPr>
        </p:nvSpPr>
        <p:spPr>
          <a:xfrm>
            <a:off x="0" y="0"/>
            <a:ext cx="9144000" cy="5143500"/>
          </a:xfrm>
          <a:prstGeom prst="rect">
            <a:avLst/>
          </a:prstGeom>
          <a:noFill/>
          <a:ln>
            <a:noFill/>
          </a:ln>
        </p:spPr>
        <p:txBody>
          <a:bodyPr spcFirstLastPara="1" wrap="square" lIns="91425" tIns="91425" rIns="91425" bIns="91425" anchor="t" anchorCtr="0">
            <a:noAutofit/>
          </a:bodyPr>
          <a:lstStyle/>
          <a:p>
            <a:pPr marL="457200" lvl="0" indent="-323850" algn="l" rtl="0">
              <a:lnSpc>
                <a:spcPct val="142857"/>
              </a:lnSpc>
              <a:spcBef>
                <a:spcPts val="0"/>
              </a:spcBef>
              <a:spcAft>
                <a:spcPts val="0"/>
              </a:spcAft>
              <a:buClr>
                <a:srgbClr val="000000"/>
              </a:buClr>
              <a:buSzPts val="1500"/>
              <a:buFont typeface="Times New Roman"/>
              <a:buChar char="●"/>
            </a:pPr>
            <a:r>
              <a:rPr lang="en" sz="1500" b="1" dirty="0">
                <a:solidFill>
                  <a:srgbClr val="000000"/>
                </a:solidFill>
                <a:latin typeface="Times New Roman"/>
                <a:ea typeface="Times New Roman"/>
                <a:cs typeface="Times New Roman"/>
                <a:sym typeface="Times New Roman"/>
              </a:rPr>
              <a:t>Beautiful UI</a:t>
            </a:r>
            <a:endParaRPr sz="1500" b="1" dirty="0">
              <a:solidFill>
                <a:srgbClr val="000000"/>
              </a:solidFill>
              <a:latin typeface="Times New Roman"/>
              <a:ea typeface="Times New Roman"/>
              <a:cs typeface="Times New Roman"/>
              <a:sym typeface="Times New Roman"/>
            </a:endParaRPr>
          </a:p>
          <a:p>
            <a:pPr marL="914400" marR="25400" lvl="1" indent="-323850" algn="just" rtl="0">
              <a:lnSpc>
                <a:spcPct val="142857"/>
              </a:lnSpc>
              <a:spcBef>
                <a:spcPts val="0"/>
              </a:spcBef>
              <a:spcAft>
                <a:spcPts val="0"/>
              </a:spcAft>
              <a:buClr>
                <a:srgbClr val="000000"/>
              </a:buClr>
              <a:buSzPts val="1500"/>
              <a:buFont typeface="Times New Roman"/>
              <a:buChar char="○"/>
            </a:pPr>
            <a:r>
              <a:rPr lang="en" sz="1500" dirty="0">
                <a:solidFill>
                  <a:srgbClr val="000000"/>
                </a:solidFill>
                <a:latin typeface="Times New Roman"/>
                <a:ea typeface="Times New Roman"/>
                <a:cs typeface="Times New Roman"/>
                <a:sym typeface="Times New Roman"/>
              </a:rPr>
              <a:t>Android OS basic screen provides a beautiful and intuitive user interface.</a:t>
            </a:r>
            <a:endParaRPr sz="1500" dirty="0">
              <a:solidFill>
                <a:srgbClr val="000000"/>
              </a:solidFill>
              <a:latin typeface="Times New Roman"/>
              <a:ea typeface="Times New Roman"/>
              <a:cs typeface="Times New Roman"/>
              <a:sym typeface="Times New Roman"/>
            </a:endParaRPr>
          </a:p>
          <a:p>
            <a:pPr marL="457200" lvl="0" indent="-323850" algn="l" rtl="0">
              <a:lnSpc>
                <a:spcPct val="142857"/>
              </a:lnSpc>
              <a:spcBef>
                <a:spcPts val="0"/>
              </a:spcBef>
              <a:spcAft>
                <a:spcPts val="0"/>
              </a:spcAft>
              <a:buClr>
                <a:srgbClr val="000000"/>
              </a:buClr>
              <a:buSzPts val="1500"/>
              <a:buFont typeface="Times New Roman"/>
              <a:buChar char="●"/>
            </a:pPr>
            <a:r>
              <a:rPr lang="en" sz="1500" b="1" dirty="0" smtClean="0">
                <a:solidFill>
                  <a:srgbClr val="000000"/>
                </a:solidFill>
                <a:latin typeface="Times New Roman"/>
                <a:ea typeface="Times New Roman"/>
                <a:cs typeface="Times New Roman"/>
                <a:sym typeface="Times New Roman"/>
              </a:rPr>
              <a:t>Storage</a:t>
            </a:r>
            <a:endParaRPr sz="1500" b="1" dirty="0">
              <a:solidFill>
                <a:srgbClr val="000000"/>
              </a:solidFill>
              <a:latin typeface="Times New Roman"/>
              <a:ea typeface="Times New Roman"/>
              <a:cs typeface="Times New Roman"/>
              <a:sym typeface="Times New Roman"/>
            </a:endParaRPr>
          </a:p>
          <a:p>
            <a:pPr marL="914400" marR="25400" lvl="1" indent="-323850" algn="just" rtl="0">
              <a:lnSpc>
                <a:spcPct val="142857"/>
              </a:lnSpc>
              <a:spcBef>
                <a:spcPts val="0"/>
              </a:spcBef>
              <a:spcAft>
                <a:spcPts val="0"/>
              </a:spcAft>
              <a:buClr>
                <a:srgbClr val="000000"/>
              </a:buClr>
              <a:buSzPts val="1500"/>
              <a:buFont typeface="Times New Roman"/>
              <a:buChar char="○"/>
            </a:pPr>
            <a:r>
              <a:rPr lang="en" sz="1500" dirty="0">
                <a:solidFill>
                  <a:srgbClr val="000000"/>
                </a:solidFill>
                <a:latin typeface="Times New Roman"/>
                <a:ea typeface="Times New Roman"/>
                <a:cs typeface="Times New Roman"/>
                <a:sym typeface="Times New Roman"/>
              </a:rPr>
              <a:t>SQLite, a lightweight relational database, is used for data storage purposes.</a:t>
            </a:r>
            <a:endParaRPr sz="1500" dirty="0">
              <a:solidFill>
                <a:srgbClr val="000000"/>
              </a:solidFill>
              <a:latin typeface="Times New Roman"/>
              <a:ea typeface="Times New Roman"/>
              <a:cs typeface="Times New Roman"/>
              <a:sym typeface="Times New Roman"/>
            </a:endParaRPr>
          </a:p>
          <a:p>
            <a:pPr marL="457200" lvl="0" indent="-323850" algn="l" rtl="0">
              <a:lnSpc>
                <a:spcPct val="142857"/>
              </a:lnSpc>
              <a:spcBef>
                <a:spcPts val="0"/>
              </a:spcBef>
              <a:spcAft>
                <a:spcPts val="0"/>
              </a:spcAft>
              <a:buClr>
                <a:srgbClr val="000000"/>
              </a:buClr>
              <a:buSzPts val="1500"/>
              <a:buFont typeface="Times New Roman"/>
              <a:buChar char="●"/>
            </a:pPr>
            <a:r>
              <a:rPr lang="en" sz="1500" b="1" dirty="0">
                <a:solidFill>
                  <a:srgbClr val="000000"/>
                </a:solidFill>
                <a:latin typeface="Times New Roman"/>
                <a:ea typeface="Times New Roman"/>
                <a:cs typeface="Times New Roman"/>
                <a:sym typeface="Times New Roman"/>
              </a:rPr>
              <a:t>Media support</a:t>
            </a:r>
            <a:endParaRPr sz="1500" b="1" dirty="0">
              <a:solidFill>
                <a:srgbClr val="000000"/>
              </a:solidFill>
              <a:latin typeface="Times New Roman"/>
              <a:ea typeface="Times New Roman"/>
              <a:cs typeface="Times New Roman"/>
              <a:sym typeface="Times New Roman"/>
            </a:endParaRPr>
          </a:p>
          <a:p>
            <a:pPr marL="914400" marR="25400" lvl="1" indent="-323850" algn="just" rtl="0">
              <a:lnSpc>
                <a:spcPct val="142857"/>
              </a:lnSpc>
              <a:spcBef>
                <a:spcPts val="0"/>
              </a:spcBef>
              <a:spcAft>
                <a:spcPts val="0"/>
              </a:spcAft>
              <a:buClr>
                <a:srgbClr val="000000"/>
              </a:buClr>
              <a:buSzPts val="1500"/>
              <a:buFont typeface="Times New Roman"/>
              <a:buChar char="○"/>
            </a:pPr>
            <a:r>
              <a:rPr lang="en" sz="1500" dirty="0">
                <a:solidFill>
                  <a:srgbClr val="000000"/>
                </a:solidFill>
                <a:latin typeface="Times New Roman"/>
                <a:ea typeface="Times New Roman"/>
                <a:cs typeface="Times New Roman"/>
                <a:sym typeface="Times New Roman"/>
              </a:rPr>
              <a:t>H.263, H.264, MPEG-4 SP, AMR, AMR-WB, AAC, HE-AAC, AAC 5.1, MP3, MIDI, Ogg Vorbis, WAV, JPEG, PNG, GIF, and </a:t>
            </a:r>
            <a:r>
              <a:rPr lang="en" sz="1500" dirty="0" smtClean="0">
                <a:solidFill>
                  <a:srgbClr val="000000"/>
                </a:solidFill>
                <a:latin typeface="Times New Roman"/>
                <a:ea typeface="Times New Roman"/>
                <a:cs typeface="Times New Roman"/>
                <a:sym typeface="Times New Roman"/>
              </a:rPr>
              <a:t>BMP</a:t>
            </a:r>
            <a:r>
              <a:rPr lang="en" sz="1500" dirty="0">
                <a:solidFill>
                  <a:srgbClr val="000000"/>
                </a:solidFill>
                <a:latin typeface="Times New Roman"/>
                <a:ea typeface="Times New Roman"/>
                <a:cs typeface="Times New Roman"/>
                <a:sym typeface="Times New Roman"/>
              </a:rPr>
              <a:t>.</a:t>
            </a:r>
            <a:endParaRPr sz="1500" dirty="0">
              <a:solidFill>
                <a:srgbClr val="000000"/>
              </a:solidFill>
              <a:latin typeface="Times New Roman"/>
              <a:ea typeface="Times New Roman"/>
              <a:cs typeface="Times New Roman"/>
              <a:sym typeface="Times New Roman"/>
            </a:endParaRPr>
          </a:p>
          <a:p>
            <a:pPr marL="457200" lvl="0" indent="-323850" algn="l" rtl="0">
              <a:lnSpc>
                <a:spcPct val="142857"/>
              </a:lnSpc>
              <a:spcBef>
                <a:spcPts val="0"/>
              </a:spcBef>
              <a:spcAft>
                <a:spcPts val="0"/>
              </a:spcAft>
              <a:buClr>
                <a:srgbClr val="000000"/>
              </a:buClr>
              <a:buSzPts val="1500"/>
              <a:buFont typeface="Times New Roman"/>
              <a:buChar char="●"/>
            </a:pPr>
            <a:r>
              <a:rPr lang="en" sz="1500" b="1" dirty="0">
                <a:solidFill>
                  <a:srgbClr val="000000"/>
                </a:solidFill>
                <a:latin typeface="Times New Roman"/>
                <a:ea typeface="Times New Roman"/>
                <a:cs typeface="Times New Roman"/>
                <a:sym typeface="Times New Roman"/>
              </a:rPr>
              <a:t>Messaging</a:t>
            </a:r>
            <a:endParaRPr sz="1500" b="1" dirty="0">
              <a:solidFill>
                <a:srgbClr val="000000"/>
              </a:solidFill>
              <a:latin typeface="Times New Roman"/>
              <a:ea typeface="Times New Roman"/>
              <a:cs typeface="Times New Roman"/>
              <a:sym typeface="Times New Roman"/>
            </a:endParaRPr>
          </a:p>
          <a:p>
            <a:pPr marL="914400" marR="25400" lvl="1" indent="-323850" algn="just" rtl="0">
              <a:lnSpc>
                <a:spcPct val="142857"/>
              </a:lnSpc>
              <a:spcBef>
                <a:spcPts val="0"/>
              </a:spcBef>
              <a:spcAft>
                <a:spcPts val="0"/>
              </a:spcAft>
              <a:buClr>
                <a:srgbClr val="000000"/>
              </a:buClr>
              <a:buSzPts val="1500"/>
              <a:buFont typeface="Times New Roman"/>
              <a:buChar char="○"/>
            </a:pPr>
            <a:r>
              <a:rPr lang="en" sz="1500" dirty="0">
                <a:solidFill>
                  <a:srgbClr val="000000"/>
                </a:solidFill>
                <a:latin typeface="Times New Roman"/>
                <a:ea typeface="Times New Roman"/>
                <a:cs typeface="Times New Roman"/>
                <a:sym typeface="Times New Roman"/>
              </a:rPr>
              <a:t>SMS and </a:t>
            </a:r>
            <a:r>
              <a:rPr lang="en" sz="1500" dirty="0" smtClean="0">
                <a:solidFill>
                  <a:srgbClr val="000000"/>
                </a:solidFill>
                <a:latin typeface="Times New Roman"/>
                <a:ea typeface="Times New Roman"/>
                <a:cs typeface="Times New Roman"/>
                <a:sym typeface="Times New Roman"/>
              </a:rPr>
              <a:t>MMS</a:t>
            </a:r>
          </a:p>
          <a:p>
            <a:pPr marR="25400" lvl="0" algn="just">
              <a:lnSpc>
                <a:spcPct val="142857"/>
              </a:lnSpc>
              <a:spcBef>
                <a:spcPts val="600"/>
              </a:spcBef>
              <a:buClr>
                <a:srgbClr val="000000"/>
              </a:buClr>
              <a:buFont typeface="Times New Roman"/>
              <a:buChar char="●"/>
            </a:pPr>
            <a:r>
              <a:rPr lang="en-US" sz="1500" b="1" dirty="0" smtClean="0">
                <a:solidFill>
                  <a:srgbClr val="000000"/>
                </a:solidFill>
                <a:latin typeface="Times New Roman"/>
                <a:ea typeface="Times New Roman"/>
                <a:cs typeface="Times New Roman"/>
                <a:sym typeface="Times New Roman"/>
              </a:rPr>
              <a:t>Multi-touch</a:t>
            </a:r>
            <a:endParaRPr lang="en-US" sz="1500" b="1" dirty="0">
              <a:solidFill>
                <a:srgbClr val="000000"/>
              </a:solidFill>
              <a:latin typeface="Times New Roman"/>
              <a:ea typeface="Times New Roman"/>
              <a:cs typeface="Times New Roman"/>
              <a:sym typeface="Times New Roman"/>
            </a:endParaRPr>
          </a:p>
          <a:p>
            <a:pPr marR="25400" lvl="1" indent="-342900" algn="just">
              <a:lnSpc>
                <a:spcPct val="142857"/>
              </a:lnSpc>
              <a:buClr>
                <a:srgbClr val="000000"/>
              </a:buClr>
              <a:buSzPts val="1800"/>
              <a:buFont typeface="Times New Roman"/>
              <a:buChar char="○"/>
            </a:pPr>
            <a:r>
              <a:rPr lang="en-US" sz="1500" dirty="0">
                <a:solidFill>
                  <a:srgbClr val="000000"/>
                </a:solidFill>
                <a:latin typeface="Times New Roman"/>
                <a:ea typeface="Times New Roman"/>
                <a:cs typeface="Times New Roman"/>
                <a:sym typeface="Times New Roman"/>
              </a:rPr>
              <a:t>Android has native support for multi-touch which was initially made available in handsets such as the HTC Hero.</a:t>
            </a:r>
          </a:p>
          <a:p>
            <a:pPr lvl="0">
              <a:lnSpc>
                <a:spcPct val="142857"/>
              </a:lnSpc>
              <a:buClr>
                <a:srgbClr val="000000"/>
              </a:buClr>
              <a:buFont typeface="Times New Roman"/>
              <a:buChar char="●"/>
            </a:pPr>
            <a:r>
              <a:rPr lang="en-US" sz="1500" b="1" dirty="0">
                <a:solidFill>
                  <a:srgbClr val="000000"/>
                </a:solidFill>
                <a:latin typeface="Times New Roman"/>
                <a:ea typeface="Times New Roman"/>
                <a:cs typeface="Times New Roman"/>
                <a:sym typeface="Times New Roman"/>
              </a:rPr>
              <a:t>Multi-tasking</a:t>
            </a:r>
          </a:p>
          <a:p>
            <a:pPr marR="25400" lvl="1" indent="-342900" algn="just">
              <a:lnSpc>
                <a:spcPct val="142857"/>
              </a:lnSpc>
              <a:buClr>
                <a:srgbClr val="000000"/>
              </a:buClr>
              <a:buSzPts val="1800"/>
              <a:buFont typeface="Times New Roman"/>
              <a:buChar char="○"/>
            </a:pPr>
            <a:r>
              <a:rPr lang="en-US" sz="1500" dirty="0">
                <a:solidFill>
                  <a:srgbClr val="000000"/>
                </a:solidFill>
                <a:latin typeface="Times New Roman"/>
                <a:ea typeface="Times New Roman"/>
                <a:cs typeface="Times New Roman"/>
                <a:sym typeface="Times New Roman"/>
              </a:rPr>
              <a:t>User can jump from one task to another and same time various application can run simultaneously.</a:t>
            </a:r>
          </a:p>
          <a:p>
            <a:pPr marL="590550" marR="25400" lvl="1" indent="0" algn="just" rtl="0">
              <a:lnSpc>
                <a:spcPct val="142857"/>
              </a:lnSpc>
              <a:spcBef>
                <a:spcPts val="0"/>
              </a:spcBef>
              <a:spcAft>
                <a:spcPts val="0"/>
              </a:spcAft>
              <a:buClr>
                <a:srgbClr val="000000"/>
              </a:buClr>
              <a:buSzPts val="1500"/>
              <a:buNone/>
            </a:pPr>
            <a:endParaRPr sz="1500" dirty="0">
              <a:solidFill>
                <a:srgbClr val="000000"/>
              </a:solidFill>
              <a:latin typeface="Times New Roman"/>
              <a:ea typeface="Times New Roman"/>
              <a:cs typeface="Times New Roman"/>
              <a:sym typeface="Times New Roman"/>
            </a:endParaRPr>
          </a:p>
          <a:p>
            <a:pPr marL="457200" lvl="0" indent="-361950" algn="l" rtl="0">
              <a:lnSpc>
                <a:spcPct val="115000"/>
              </a:lnSpc>
              <a:spcBef>
                <a:spcPts val="0"/>
              </a:spcBef>
              <a:spcAft>
                <a:spcPts val="0"/>
              </a:spcAft>
              <a:buSzPts val="2100"/>
              <a:buFont typeface="Times New Roman"/>
              <a:buChar char="●"/>
            </a:pPr>
            <a:endParaRPr sz="21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body" idx="1"/>
          </p:nvPr>
        </p:nvSpPr>
        <p:spPr>
          <a:xfrm>
            <a:off x="0" y="0"/>
            <a:ext cx="9144000" cy="5143500"/>
          </a:xfrm>
          <a:prstGeom prst="rect">
            <a:avLst/>
          </a:prstGeom>
          <a:noFill/>
          <a:ln>
            <a:noFill/>
          </a:ln>
        </p:spPr>
        <p:txBody>
          <a:bodyPr spcFirstLastPara="1" wrap="square" lIns="91425" tIns="91425" rIns="91425" bIns="91425" anchor="t" anchorCtr="0">
            <a:noAutofit/>
          </a:bodyPr>
          <a:lstStyle/>
          <a:p>
            <a:pPr marL="457200" lvl="0" indent="-342900" algn="l" rtl="0">
              <a:lnSpc>
                <a:spcPct val="142857"/>
              </a:lnSpc>
              <a:spcBef>
                <a:spcPts val="0"/>
              </a:spcBef>
              <a:spcAft>
                <a:spcPts val="0"/>
              </a:spcAft>
              <a:buClr>
                <a:srgbClr val="000000"/>
              </a:buClr>
              <a:buSzPts val="1800"/>
              <a:buFont typeface="Times New Roman"/>
              <a:buChar char="●"/>
            </a:pPr>
            <a:r>
              <a:rPr lang="en" sz="1500" b="1" dirty="0" smtClean="0">
                <a:solidFill>
                  <a:srgbClr val="000000"/>
                </a:solidFill>
                <a:latin typeface="Times New Roman"/>
                <a:ea typeface="Times New Roman"/>
                <a:cs typeface="Times New Roman"/>
                <a:sym typeface="Times New Roman"/>
              </a:rPr>
              <a:t>Resizable </a:t>
            </a:r>
            <a:r>
              <a:rPr lang="en" sz="1500" b="1" dirty="0">
                <a:solidFill>
                  <a:srgbClr val="000000"/>
                </a:solidFill>
                <a:latin typeface="Times New Roman"/>
                <a:ea typeface="Times New Roman"/>
                <a:cs typeface="Times New Roman"/>
                <a:sym typeface="Times New Roman"/>
              </a:rPr>
              <a:t>widgets</a:t>
            </a:r>
            <a:endParaRPr sz="1500" b="1" dirty="0">
              <a:solidFill>
                <a:srgbClr val="000000"/>
              </a:solidFill>
              <a:latin typeface="Times New Roman"/>
              <a:ea typeface="Times New Roman"/>
              <a:cs typeface="Times New Roman"/>
              <a:sym typeface="Times New Roman"/>
            </a:endParaRPr>
          </a:p>
          <a:p>
            <a:pPr marL="914400" marR="25400" lvl="1" indent="-342900" algn="just" rtl="0">
              <a:lnSpc>
                <a:spcPct val="142857"/>
              </a:lnSpc>
              <a:spcBef>
                <a:spcPts val="0"/>
              </a:spcBef>
              <a:spcAft>
                <a:spcPts val="0"/>
              </a:spcAft>
              <a:buClr>
                <a:srgbClr val="000000"/>
              </a:buClr>
              <a:buSzPts val="1800"/>
              <a:buFont typeface="Times New Roman"/>
              <a:buChar char="○"/>
            </a:pPr>
            <a:r>
              <a:rPr lang="en" sz="1500" dirty="0">
                <a:solidFill>
                  <a:srgbClr val="000000"/>
                </a:solidFill>
                <a:latin typeface="Times New Roman"/>
                <a:ea typeface="Times New Roman"/>
                <a:cs typeface="Times New Roman"/>
                <a:sym typeface="Times New Roman"/>
              </a:rPr>
              <a:t>Widgets are resizable, so users can expand them to show more content or shrink them to save space.</a:t>
            </a:r>
            <a:endParaRPr sz="1500" dirty="0">
              <a:solidFill>
                <a:srgbClr val="000000"/>
              </a:solidFill>
              <a:latin typeface="Times New Roman"/>
              <a:ea typeface="Times New Roman"/>
              <a:cs typeface="Times New Roman"/>
              <a:sym typeface="Times New Roman"/>
            </a:endParaRPr>
          </a:p>
          <a:p>
            <a:pPr marL="457200" lvl="0" indent="-342900" algn="l" rtl="0">
              <a:lnSpc>
                <a:spcPct val="142857"/>
              </a:lnSpc>
              <a:spcBef>
                <a:spcPts val="0"/>
              </a:spcBef>
              <a:spcAft>
                <a:spcPts val="0"/>
              </a:spcAft>
              <a:buClr>
                <a:srgbClr val="000000"/>
              </a:buClr>
              <a:buSzPts val="1800"/>
              <a:buFont typeface="Times New Roman"/>
              <a:buChar char="●"/>
            </a:pPr>
            <a:r>
              <a:rPr lang="en" sz="1500" b="1" dirty="0">
                <a:solidFill>
                  <a:srgbClr val="000000"/>
                </a:solidFill>
                <a:latin typeface="Times New Roman"/>
                <a:ea typeface="Times New Roman"/>
                <a:cs typeface="Times New Roman"/>
                <a:sym typeface="Times New Roman"/>
              </a:rPr>
              <a:t>Multi-Language</a:t>
            </a:r>
            <a:endParaRPr sz="1500" b="1" dirty="0">
              <a:solidFill>
                <a:srgbClr val="000000"/>
              </a:solidFill>
              <a:latin typeface="Times New Roman"/>
              <a:ea typeface="Times New Roman"/>
              <a:cs typeface="Times New Roman"/>
              <a:sym typeface="Times New Roman"/>
            </a:endParaRPr>
          </a:p>
          <a:p>
            <a:pPr marL="914400" marR="25400" lvl="1" indent="-342900" algn="just" rtl="0">
              <a:lnSpc>
                <a:spcPct val="142857"/>
              </a:lnSpc>
              <a:spcBef>
                <a:spcPts val="0"/>
              </a:spcBef>
              <a:spcAft>
                <a:spcPts val="0"/>
              </a:spcAft>
              <a:buClr>
                <a:srgbClr val="000000"/>
              </a:buClr>
              <a:buSzPts val="1800"/>
              <a:buFont typeface="Times New Roman"/>
              <a:buChar char="○"/>
            </a:pPr>
            <a:r>
              <a:rPr lang="en" sz="1500" dirty="0">
                <a:solidFill>
                  <a:srgbClr val="000000"/>
                </a:solidFill>
                <a:latin typeface="Times New Roman"/>
                <a:ea typeface="Times New Roman"/>
                <a:cs typeface="Times New Roman"/>
                <a:sym typeface="Times New Roman"/>
              </a:rPr>
              <a:t>Supports single direction and bi-directional text.</a:t>
            </a:r>
            <a:endParaRPr sz="1500" dirty="0">
              <a:solidFill>
                <a:srgbClr val="000000"/>
              </a:solidFill>
              <a:latin typeface="Times New Roman"/>
              <a:ea typeface="Times New Roman"/>
              <a:cs typeface="Times New Roman"/>
              <a:sym typeface="Times New Roman"/>
            </a:endParaRPr>
          </a:p>
          <a:p>
            <a:pPr marL="457200" lvl="0" indent="-342900" algn="l" rtl="0">
              <a:lnSpc>
                <a:spcPct val="142857"/>
              </a:lnSpc>
              <a:spcBef>
                <a:spcPts val="0"/>
              </a:spcBef>
              <a:spcAft>
                <a:spcPts val="0"/>
              </a:spcAft>
              <a:buClr>
                <a:srgbClr val="000000"/>
              </a:buClr>
              <a:buSzPts val="1800"/>
              <a:buFont typeface="Times New Roman"/>
              <a:buChar char="●"/>
            </a:pPr>
            <a:r>
              <a:rPr lang="en" sz="1500" b="1" dirty="0" smtClean="0">
                <a:solidFill>
                  <a:srgbClr val="000000"/>
                </a:solidFill>
                <a:latin typeface="Times New Roman"/>
                <a:ea typeface="Times New Roman"/>
                <a:cs typeface="Times New Roman"/>
                <a:sym typeface="Times New Roman"/>
              </a:rPr>
              <a:t>GCM</a:t>
            </a:r>
          </a:p>
          <a:p>
            <a:pPr marL="114300" lvl="0" indent="0">
              <a:lnSpc>
                <a:spcPct val="142857"/>
              </a:lnSpc>
              <a:buClr>
                <a:schemeClr val="dk2"/>
              </a:buClr>
              <a:buNone/>
            </a:pPr>
            <a:r>
              <a:rPr lang="en" sz="1500" dirty="0" smtClean="0">
                <a:solidFill>
                  <a:srgbClr val="000000"/>
                </a:solidFill>
                <a:latin typeface="Times New Roman"/>
                <a:ea typeface="Times New Roman"/>
                <a:cs typeface="Times New Roman"/>
                <a:sym typeface="Times New Roman"/>
              </a:rPr>
              <a:t>         Google </a:t>
            </a:r>
            <a:r>
              <a:rPr lang="en" sz="1500" dirty="0">
                <a:solidFill>
                  <a:srgbClr val="000000"/>
                </a:solidFill>
                <a:latin typeface="Times New Roman"/>
                <a:ea typeface="Times New Roman"/>
                <a:cs typeface="Times New Roman"/>
                <a:sym typeface="Times New Roman"/>
              </a:rPr>
              <a:t>Cloud Messaging (GCM) is a service that lets developers send short message data to their users on </a:t>
            </a:r>
            <a:r>
              <a:rPr lang="en" sz="1500" dirty="0" smtClean="0">
                <a:solidFill>
                  <a:srgbClr val="000000"/>
                </a:solidFill>
                <a:latin typeface="Times New Roman"/>
                <a:ea typeface="Times New Roman"/>
                <a:cs typeface="Times New Roman"/>
                <a:sym typeface="Times New Roman"/>
              </a:rPr>
              <a:t>  Android </a:t>
            </a:r>
            <a:r>
              <a:rPr lang="en" sz="1500" dirty="0">
                <a:solidFill>
                  <a:srgbClr val="000000"/>
                </a:solidFill>
                <a:latin typeface="Times New Roman"/>
                <a:ea typeface="Times New Roman"/>
                <a:cs typeface="Times New Roman"/>
                <a:sym typeface="Times New Roman"/>
              </a:rPr>
              <a:t>devices, without needing a proprietary sync solution</a:t>
            </a:r>
            <a:r>
              <a:rPr lang="en" sz="1500" dirty="0" smtClean="0">
                <a:solidFill>
                  <a:srgbClr val="000000"/>
                </a:solidFill>
                <a:latin typeface="Times New Roman"/>
                <a:ea typeface="Times New Roman"/>
                <a:cs typeface="Times New Roman"/>
                <a:sym typeface="Times New Roman"/>
              </a:rPr>
              <a:t>.</a:t>
            </a:r>
            <a:r>
              <a:rPr lang="en-US" sz="1500" b="1" dirty="0">
                <a:solidFill>
                  <a:schemeClr val="dk2"/>
                </a:solidFill>
                <a:latin typeface="Times New Roman"/>
                <a:ea typeface="Times New Roman"/>
                <a:cs typeface="Times New Roman"/>
                <a:sym typeface="Times New Roman"/>
              </a:rPr>
              <a:t> </a:t>
            </a:r>
            <a:endParaRPr lang="en-US" sz="1500" b="1" dirty="0" smtClean="0">
              <a:solidFill>
                <a:schemeClr val="dk2"/>
              </a:solidFill>
              <a:latin typeface="Times New Roman"/>
              <a:ea typeface="Times New Roman"/>
              <a:cs typeface="Times New Roman"/>
              <a:sym typeface="Times New Roman"/>
            </a:endParaRPr>
          </a:p>
          <a:p>
            <a:pPr lvl="0">
              <a:lnSpc>
                <a:spcPct val="142857"/>
              </a:lnSpc>
              <a:buClr>
                <a:schemeClr val="dk2"/>
              </a:buClr>
              <a:buFont typeface="Times New Roman"/>
              <a:buChar char="●"/>
            </a:pPr>
            <a:r>
              <a:rPr lang="en-US" sz="1500" b="1" dirty="0" smtClean="0">
                <a:solidFill>
                  <a:schemeClr val="dk2"/>
                </a:solidFill>
                <a:latin typeface="Times New Roman"/>
                <a:ea typeface="Times New Roman"/>
                <a:cs typeface="Times New Roman"/>
                <a:sym typeface="Times New Roman"/>
              </a:rPr>
              <a:t>Wi-Fi </a:t>
            </a:r>
            <a:r>
              <a:rPr lang="en-US" sz="1500" b="1" dirty="0">
                <a:solidFill>
                  <a:schemeClr val="dk2"/>
                </a:solidFill>
                <a:latin typeface="Times New Roman"/>
                <a:ea typeface="Times New Roman"/>
                <a:cs typeface="Times New Roman"/>
                <a:sym typeface="Times New Roman"/>
              </a:rPr>
              <a:t>Direct</a:t>
            </a:r>
          </a:p>
          <a:p>
            <a:pPr marR="25400" lvl="1" indent="-342900" algn="just">
              <a:lnSpc>
                <a:spcPct val="142857"/>
              </a:lnSpc>
              <a:buClr>
                <a:schemeClr val="dk2"/>
              </a:buClr>
              <a:buSzPts val="1800"/>
              <a:buFont typeface="Times New Roman"/>
              <a:buChar char="○"/>
            </a:pPr>
            <a:r>
              <a:rPr lang="en-US" sz="1500" dirty="0">
                <a:solidFill>
                  <a:schemeClr val="dk2"/>
                </a:solidFill>
                <a:latin typeface="Times New Roman"/>
                <a:ea typeface="Times New Roman"/>
                <a:cs typeface="Times New Roman"/>
                <a:sym typeface="Times New Roman"/>
              </a:rPr>
              <a:t>A technology that lets apps discover and pair directly, over a high-bandwidth peer-to-peer connection.</a:t>
            </a:r>
          </a:p>
          <a:p>
            <a:pPr marL="914400" marR="25400" lvl="1" indent="-342900" algn="just" rtl="0">
              <a:lnSpc>
                <a:spcPct val="142857"/>
              </a:lnSpc>
              <a:spcBef>
                <a:spcPts val="0"/>
              </a:spcBef>
              <a:spcAft>
                <a:spcPts val="0"/>
              </a:spcAft>
              <a:buClr>
                <a:srgbClr val="000000"/>
              </a:buClr>
              <a:buSzPts val="1800"/>
              <a:buFont typeface="Times New Roman"/>
              <a:buChar char="○"/>
            </a:pPr>
            <a:endParaRPr sz="1500" dirty="0">
              <a:solidFill>
                <a:srgbClr val="000000"/>
              </a:solidFill>
              <a:latin typeface="Times New Roman"/>
              <a:ea typeface="Times New Roman"/>
              <a:cs typeface="Times New Roman"/>
              <a:sym typeface="Times New Roman"/>
            </a:endParaRPr>
          </a:p>
          <a:p>
            <a:pPr marL="457200" lvl="0" indent="0" algn="l" rtl="0">
              <a:lnSpc>
                <a:spcPct val="142857"/>
              </a:lnSpc>
              <a:spcBef>
                <a:spcPts val="700"/>
              </a:spcBef>
              <a:spcAft>
                <a:spcPts val="1500"/>
              </a:spcAft>
              <a:buSzPts val="1800"/>
              <a:buNone/>
            </a:pPr>
            <a:endParaRPr b="1"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Android Architecture</a:t>
            </a:r>
            <a:endParaRPr/>
          </a:p>
        </p:txBody>
      </p:sp>
      <p:sp>
        <p:nvSpPr>
          <p:cNvPr id="264" name="Google Shape;264;p36"/>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1200"/>
              </a:spcBef>
              <a:spcAft>
                <a:spcPts val="0"/>
              </a:spcAft>
              <a:buClr>
                <a:schemeClr val="dk2"/>
              </a:buClr>
              <a:buSzPts val="1100"/>
              <a:buFont typeface="Arial"/>
              <a:buNone/>
            </a:pPr>
            <a:r>
              <a:rPr lang="en" sz="1400" b="1">
                <a:solidFill>
                  <a:srgbClr val="000000"/>
                </a:solidFill>
                <a:highlight>
                  <a:srgbClr val="FFFFFF"/>
                </a:highlight>
                <a:latin typeface="Times New Roman"/>
                <a:ea typeface="Times New Roman"/>
                <a:cs typeface="Times New Roman"/>
                <a:sym typeface="Times New Roman"/>
              </a:rPr>
              <a:t>Android architecture</a:t>
            </a:r>
            <a:r>
              <a:rPr lang="en" sz="1400">
                <a:solidFill>
                  <a:srgbClr val="000000"/>
                </a:solidFill>
                <a:highlight>
                  <a:srgbClr val="FFFFFF"/>
                </a:highlight>
                <a:latin typeface="Times New Roman"/>
                <a:ea typeface="Times New Roman"/>
                <a:cs typeface="Times New Roman"/>
                <a:sym typeface="Times New Roman"/>
              </a:rPr>
              <a:t> or </a:t>
            </a:r>
            <a:r>
              <a:rPr lang="en" sz="1400" b="1">
                <a:solidFill>
                  <a:srgbClr val="000000"/>
                </a:solidFill>
                <a:highlight>
                  <a:srgbClr val="FFFFFF"/>
                </a:highlight>
                <a:latin typeface="Times New Roman"/>
                <a:ea typeface="Times New Roman"/>
                <a:cs typeface="Times New Roman"/>
                <a:sym typeface="Times New Roman"/>
              </a:rPr>
              <a:t>Android software stack</a:t>
            </a:r>
            <a:r>
              <a:rPr lang="en" sz="1400">
                <a:solidFill>
                  <a:srgbClr val="000000"/>
                </a:solidFill>
                <a:highlight>
                  <a:srgbClr val="FFFFFF"/>
                </a:highlight>
                <a:latin typeface="Times New Roman"/>
                <a:ea typeface="Times New Roman"/>
                <a:cs typeface="Times New Roman"/>
                <a:sym typeface="Times New Roman"/>
              </a:rPr>
              <a:t> is categorized into five parts:</a:t>
            </a:r>
            <a:endParaRPr sz="1400">
              <a:solidFill>
                <a:srgbClr val="000000"/>
              </a:solidFill>
              <a:highlight>
                <a:srgbClr val="FFFFFF"/>
              </a:highlight>
              <a:latin typeface="Times New Roman"/>
              <a:ea typeface="Times New Roman"/>
              <a:cs typeface="Times New Roman"/>
              <a:sym typeface="Times New Roman"/>
            </a:endParaRPr>
          </a:p>
          <a:p>
            <a:pPr marL="457200" lvl="0" indent="-317500" algn="l" rtl="0">
              <a:lnSpc>
                <a:spcPct val="156250"/>
              </a:lnSpc>
              <a:spcBef>
                <a:spcPts val="1500"/>
              </a:spcBef>
              <a:spcAft>
                <a:spcPts val="0"/>
              </a:spcAft>
              <a:buClr>
                <a:srgbClr val="000000"/>
              </a:buClr>
              <a:buSzPts val="1400"/>
              <a:buFont typeface="Times New Roman"/>
              <a:buAutoNum type="arabicPeriod"/>
            </a:pPr>
            <a:r>
              <a:rPr lang="en" sz="1400">
                <a:solidFill>
                  <a:srgbClr val="000000"/>
                </a:solidFill>
                <a:highlight>
                  <a:srgbClr val="FFFFFF"/>
                </a:highlight>
                <a:latin typeface="Times New Roman"/>
                <a:ea typeface="Times New Roman"/>
                <a:cs typeface="Times New Roman"/>
                <a:sym typeface="Times New Roman"/>
              </a:rPr>
              <a:t>linux kernel</a:t>
            </a:r>
            <a:endParaRPr sz="1400">
              <a:solidFill>
                <a:srgbClr val="000000"/>
              </a:solidFill>
              <a:highlight>
                <a:srgbClr val="FFFFFF"/>
              </a:highlight>
              <a:latin typeface="Times New Roman"/>
              <a:ea typeface="Times New Roman"/>
              <a:cs typeface="Times New Roman"/>
              <a:sym typeface="Times New Roman"/>
            </a:endParaRPr>
          </a:p>
          <a:p>
            <a:pPr marL="457200" lvl="0" indent="-317500" algn="l" rtl="0">
              <a:lnSpc>
                <a:spcPct val="156250"/>
              </a:lnSpc>
              <a:spcBef>
                <a:spcPts val="0"/>
              </a:spcBef>
              <a:spcAft>
                <a:spcPts val="0"/>
              </a:spcAft>
              <a:buClr>
                <a:srgbClr val="000000"/>
              </a:buClr>
              <a:buSzPts val="1400"/>
              <a:buFont typeface="Times New Roman"/>
              <a:buAutoNum type="arabicPeriod"/>
            </a:pPr>
            <a:r>
              <a:rPr lang="en" sz="1400">
                <a:solidFill>
                  <a:srgbClr val="000000"/>
                </a:solidFill>
                <a:highlight>
                  <a:srgbClr val="FFFFFF"/>
                </a:highlight>
                <a:latin typeface="Times New Roman"/>
                <a:ea typeface="Times New Roman"/>
                <a:cs typeface="Times New Roman"/>
                <a:sym typeface="Times New Roman"/>
              </a:rPr>
              <a:t>native libraries (middleware),</a:t>
            </a:r>
            <a:endParaRPr sz="1400">
              <a:solidFill>
                <a:srgbClr val="000000"/>
              </a:solidFill>
              <a:highlight>
                <a:srgbClr val="FFFFFF"/>
              </a:highlight>
              <a:latin typeface="Times New Roman"/>
              <a:ea typeface="Times New Roman"/>
              <a:cs typeface="Times New Roman"/>
              <a:sym typeface="Times New Roman"/>
            </a:endParaRPr>
          </a:p>
          <a:p>
            <a:pPr marL="457200" lvl="0" indent="-317500" algn="l" rtl="0">
              <a:lnSpc>
                <a:spcPct val="156250"/>
              </a:lnSpc>
              <a:spcBef>
                <a:spcPts val="0"/>
              </a:spcBef>
              <a:spcAft>
                <a:spcPts val="0"/>
              </a:spcAft>
              <a:buClr>
                <a:srgbClr val="000000"/>
              </a:buClr>
              <a:buSzPts val="1400"/>
              <a:buFont typeface="Times New Roman"/>
              <a:buAutoNum type="arabicPeriod"/>
            </a:pPr>
            <a:r>
              <a:rPr lang="en" sz="1400">
                <a:solidFill>
                  <a:srgbClr val="000000"/>
                </a:solidFill>
                <a:highlight>
                  <a:srgbClr val="FFFFFF"/>
                </a:highlight>
                <a:latin typeface="Times New Roman"/>
                <a:ea typeface="Times New Roman"/>
                <a:cs typeface="Times New Roman"/>
                <a:sym typeface="Times New Roman"/>
              </a:rPr>
              <a:t>Android Runtime</a:t>
            </a:r>
            <a:endParaRPr sz="1400">
              <a:solidFill>
                <a:srgbClr val="000000"/>
              </a:solidFill>
              <a:highlight>
                <a:srgbClr val="FFFFFF"/>
              </a:highlight>
              <a:latin typeface="Times New Roman"/>
              <a:ea typeface="Times New Roman"/>
              <a:cs typeface="Times New Roman"/>
              <a:sym typeface="Times New Roman"/>
            </a:endParaRPr>
          </a:p>
          <a:p>
            <a:pPr marL="457200" lvl="0" indent="-317500" algn="l" rtl="0">
              <a:lnSpc>
                <a:spcPct val="156250"/>
              </a:lnSpc>
              <a:spcBef>
                <a:spcPts val="0"/>
              </a:spcBef>
              <a:spcAft>
                <a:spcPts val="0"/>
              </a:spcAft>
              <a:buClr>
                <a:srgbClr val="000000"/>
              </a:buClr>
              <a:buSzPts val="1400"/>
              <a:buFont typeface="Times New Roman"/>
              <a:buAutoNum type="arabicPeriod"/>
            </a:pPr>
            <a:r>
              <a:rPr lang="en" sz="1400">
                <a:solidFill>
                  <a:srgbClr val="000000"/>
                </a:solidFill>
                <a:highlight>
                  <a:srgbClr val="FFFFFF"/>
                </a:highlight>
                <a:latin typeface="Times New Roman"/>
                <a:ea typeface="Times New Roman"/>
                <a:cs typeface="Times New Roman"/>
                <a:sym typeface="Times New Roman"/>
              </a:rPr>
              <a:t>Application Framework</a:t>
            </a:r>
            <a:endParaRPr sz="1400">
              <a:solidFill>
                <a:srgbClr val="000000"/>
              </a:solidFill>
              <a:highlight>
                <a:srgbClr val="FFFFFF"/>
              </a:highlight>
              <a:latin typeface="Times New Roman"/>
              <a:ea typeface="Times New Roman"/>
              <a:cs typeface="Times New Roman"/>
              <a:sym typeface="Times New Roman"/>
            </a:endParaRPr>
          </a:p>
          <a:p>
            <a:pPr marL="457200" lvl="0" indent="-317500" algn="l" rtl="0">
              <a:lnSpc>
                <a:spcPct val="156250"/>
              </a:lnSpc>
              <a:spcBef>
                <a:spcPts val="0"/>
              </a:spcBef>
              <a:spcAft>
                <a:spcPts val="0"/>
              </a:spcAft>
              <a:buClr>
                <a:srgbClr val="000000"/>
              </a:buClr>
              <a:buSzPts val="1400"/>
              <a:buFont typeface="Times New Roman"/>
              <a:buAutoNum type="arabicPeriod"/>
            </a:pPr>
            <a:r>
              <a:rPr lang="en" sz="1400">
                <a:solidFill>
                  <a:srgbClr val="000000"/>
                </a:solidFill>
                <a:highlight>
                  <a:srgbClr val="FFFFFF"/>
                </a:highlight>
                <a:latin typeface="Times New Roman"/>
                <a:ea typeface="Times New Roman"/>
                <a:cs typeface="Times New Roman"/>
                <a:sym typeface="Times New Roman"/>
              </a:rPr>
              <a:t>Applications</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200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70" name="Google Shape;270;p37"/>
          <p:cNvPicPr preferRelativeResize="0"/>
          <p:nvPr/>
        </p:nvPicPr>
        <p:blipFill rotWithShape="1">
          <a:blip r:embed="rId3">
            <a:alphaModFix/>
          </a:blip>
          <a:srcRect/>
          <a:stretch/>
        </p:blipFill>
        <p:spPr>
          <a:xfrm>
            <a:off x="848925" y="0"/>
            <a:ext cx="7320750" cy="514350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body" idx="1"/>
          </p:nvPr>
        </p:nvSpPr>
        <p:spPr>
          <a:xfrm>
            <a:off x="0" y="0"/>
            <a:ext cx="9098400" cy="5143500"/>
          </a:xfrm>
          <a:prstGeom prst="rect">
            <a:avLst/>
          </a:prstGeom>
          <a:noFill/>
          <a:ln>
            <a:noFill/>
          </a:ln>
        </p:spPr>
        <p:txBody>
          <a:bodyPr spcFirstLastPara="1" wrap="square" lIns="91425" tIns="91425" rIns="91425" bIns="91425" anchor="t" anchorCtr="0">
            <a:noAutofit/>
          </a:bodyPr>
          <a:lstStyle/>
          <a:p>
            <a:pPr marL="457200" lvl="0" indent="-323850" algn="just" rtl="0">
              <a:lnSpc>
                <a:spcPct val="130000"/>
              </a:lnSpc>
              <a:spcBef>
                <a:spcPts val="1800"/>
              </a:spcBef>
              <a:spcAft>
                <a:spcPts val="0"/>
              </a:spcAft>
              <a:buClr>
                <a:srgbClr val="000000"/>
              </a:buClr>
              <a:buSzPts val="1500"/>
              <a:buFont typeface="Times New Roman"/>
              <a:buChar char="●"/>
            </a:pPr>
            <a:r>
              <a:rPr lang="en" sz="1500" b="1">
                <a:solidFill>
                  <a:srgbClr val="000000"/>
                </a:solidFill>
                <a:highlight>
                  <a:srgbClr val="FFFFFF"/>
                </a:highlight>
                <a:latin typeface="Times New Roman"/>
                <a:ea typeface="Times New Roman"/>
                <a:cs typeface="Times New Roman"/>
                <a:sym typeface="Times New Roman"/>
              </a:rPr>
              <a:t>Linux kernel</a:t>
            </a:r>
            <a:endParaRPr sz="1500" b="1">
              <a:solidFill>
                <a:srgbClr val="000000"/>
              </a:solidFill>
              <a:highlight>
                <a:srgbClr val="FFFFFF"/>
              </a:highlight>
              <a:latin typeface="Times New Roman"/>
              <a:ea typeface="Times New Roman"/>
              <a:cs typeface="Times New Roman"/>
              <a:sym typeface="Times New Roman"/>
            </a:endParaRPr>
          </a:p>
          <a:p>
            <a:pPr marL="1371600" lvl="2" indent="-323850" algn="just" rtl="0">
              <a:lnSpc>
                <a:spcPct val="115000"/>
              </a:lnSpc>
              <a:spcBef>
                <a:spcPts val="0"/>
              </a:spcBef>
              <a:spcAft>
                <a:spcPts val="0"/>
              </a:spcAft>
              <a:buClr>
                <a:srgbClr val="000000"/>
              </a:buClr>
              <a:buSzPts val="1500"/>
              <a:buFont typeface="Times New Roman"/>
              <a:buChar char="■"/>
            </a:pPr>
            <a:r>
              <a:rPr lang="en" sz="1500">
                <a:solidFill>
                  <a:srgbClr val="000000"/>
                </a:solidFill>
                <a:highlight>
                  <a:srgbClr val="FFFFFF"/>
                </a:highlight>
                <a:latin typeface="Times New Roman"/>
                <a:ea typeface="Times New Roman"/>
                <a:cs typeface="Times New Roman"/>
                <a:sym typeface="Times New Roman"/>
              </a:rPr>
              <a:t>It is the </a:t>
            </a:r>
            <a:r>
              <a:rPr lang="en" sz="1500" b="1">
                <a:solidFill>
                  <a:srgbClr val="000000"/>
                </a:solidFill>
                <a:highlight>
                  <a:srgbClr val="FFFFFF"/>
                </a:highlight>
                <a:latin typeface="Times New Roman"/>
                <a:ea typeface="Times New Roman"/>
                <a:cs typeface="Times New Roman"/>
                <a:sym typeface="Times New Roman"/>
              </a:rPr>
              <a:t>heart of android architecture</a:t>
            </a:r>
            <a:r>
              <a:rPr lang="en" sz="1500">
                <a:solidFill>
                  <a:srgbClr val="000000"/>
                </a:solidFill>
                <a:highlight>
                  <a:srgbClr val="FFFFFF"/>
                </a:highlight>
                <a:latin typeface="Times New Roman"/>
                <a:ea typeface="Times New Roman"/>
                <a:cs typeface="Times New Roman"/>
                <a:sym typeface="Times New Roman"/>
              </a:rPr>
              <a:t> that exists at the root of android architecture. </a:t>
            </a:r>
            <a:endParaRPr sz="1500">
              <a:solidFill>
                <a:srgbClr val="000000"/>
              </a:solidFill>
              <a:highlight>
                <a:srgbClr val="FFFFFF"/>
              </a:highlight>
              <a:latin typeface="Times New Roman"/>
              <a:ea typeface="Times New Roman"/>
              <a:cs typeface="Times New Roman"/>
              <a:sym typeface="Times New Roman"/>
            </a:endParaRPr>
          </a:p>
          <a:p>
            <a:pPr marL="1371600" lvl="2" indent="-323850" algn="just" rtl="0">
              <a:lnSpc>
                <a:spcPct val="115000"/>
              </a:lnSpc>
              <a:spcBef>
                <a:spcPts val="0"/>
              </a:spcBef>
              <a:spcAft>
                <a:spcPts val="0"/>
              </a:spcAft>
              <a:buClr>
                <a:srgbClr val="000000"/>
              </a:buClr>
              <a:buSzPts val="1500"/>
              <a:buFont typeface="Times New Roman"/>
              <a:buChar char="■"/>
            </a:pPr>
            <a:r>
              <a:rPr lang="en" sz="1500">
                <a:solidFill>
                  <a:srgbClr val="000000"/>
                </a:solidFill>
                <a:highlight>
                  <a:srgbClr val="FFFFFF"/>
                </a:highlight>
                <a:latin typeface="Times New Roman"/>
                <a:ea typeface="Times New Roman"/>
                <a:cs typeface="Times New Roman"/>
                <a:sym typeface="Times New Roman"/>
              </a:rPr>
              <a:t>Linux kernel is responsible for </a:t>
            </a:r>
            <a:r>
              <a:rPr lang="en" sz="1500" b="1">
                <a:solidFill>
                  <a:srgbClr val="000000"/>
                </a:solidFill>
                <a:highlight>
                  <a:srgbClr val="FFFFFF"/>
                </a:highlight>
                <a:latin typeface="Times New Roman"/>
                <a:ea typeface="Times New Roman"/>
                <a:cs typeface="Times New Roman"/>
                <a:sym typeface="Times New Roman"/>
              </a:rPr>
              <a:t>device drivers, power management, memory management, device management and resource access. </a:t>
            </a:r>
            <a:endParaRPr sz="1500" b="1">
              <a:solidFill>
                <a:srgbClr val="000000"/>
              </a:solidFill>
              <a:highlight>
                <a:srgbClr val="FFFFFF"/>
              </a:highlight>
              <a:latin typeface="Times New Roman"/>
              <a:ea typeface="Times New Roman"/>
              <a:cs typeface="Times New Roman"/>
              <a:sym typeface="Times New Roman"/>
            </a:endParaRPr>
          </a:p>
          <a:p>
            <a:pPr marL="1371600" lvl="2" indent="-323850" algn="just" rtl="0">
              <a:lnSpc>
                <a:spcPct val="115000"/>
              </a:lnSpc>
              <a:spcBef>
                <a:spcPts val="0"/>
              </a:spcBef>
              <a:spcAft>
                <a:spcPts val="0"/>
              </a:spcAft>
              <a:buClr>
                <a:srgbClr val="000000"/>
              </a:buClr>
              <a:buSzPts val="1500"/>
              <a:buFont typeface="Times New Roman"/>
              <a:buChar char="■"/>
            </a:pPr>
            <a:r>
              <a:rPr lang="en" sz="1500">
                <a:solidFill>
                  <a:srgbClr val="000000"/>
                </a:solidFill>
                <a:highlight>
                  <a:srgbClr val="FFFFFF"/>
                </a:highlight>
                <a:latin typeface="Times New Roman"/>
                <a:ea typeface="Times New Roman"/>
                <a:cs typeface="Times New Roman"/>
                <a:sym typeface="Times New Roman"/>
              </a:rPr>
              <a:t>This provides a level of </a:t>
            </a:r>
            <a:r>
              <a:rPr lang="en" sz="1500" b="1">
                <a:solidFill>
                  <a:srgbClr val="000000"/>
                </a:solidFill>
                <a:highlight>
                  <a:srgbClr val="FFFFFF"/>
                </a:highlight>
                <a:latin typeface="Times New Roman"/>
                <a:ea typeface="Times New Roman"/>
                <a:cs typeface="Times New Roman"/>
                <a:sym typeface="Times New Roman"/>
              </a:rPr>
              <a:t>abstraction between the device hardware and it</a:t>
            </a:r>
            <a:r>
              <a:rPr lang="en" sz="1500">
                <a:solidFill>
                  <a:srgbClr val="000000"/>
                </a:solidFill>
                <a:highlight>
                  <a:srgbClr val="FFFFFF"/>
                </a:highlight>
                <a:latin typeface="Times New Roman"/>
                <a:ea typeface="Times New Roman"/>
                <a:cs typeface="Times New Roman"/>
                <a:sym typeface="Times New Roman"/>
              </a:rPr>
              <a:t> contains all the essential hardware drivers like camera, keypad, display etc.</a:t>
            </a:r>
            <a:endParaRPr sz="1500">
              <a:solidFill>
                <a:srgbClr val="000000"/>
              </a:solidFill>
              <a:highlight>
                <a:srgbClr val="FFFFFF"/>
              </a:highlight>
              <a:latin typeface="Times New Roman"/>
              <a:ea typeface="Times New Roman"/>
              <a:cs typeface="Times New Roman"/>
              <a:sym typeface="Times New Roman"/>
            </a:endParaRPr>
          </a:p>
          <a:p>
            <a:pPr marL="457200" lvl="0" indent="-323850" algn="just" rtl="0">
              <a:lnSpc>
                <a:spcPct val="130000"/>
              </a:lnSpc>
              <a:spcBef>
                <a:spcPts val="0"/>
              </a:spcBef>
              <a:spcAft>
                <a:spcPts val="0"/>
              </a:spcAft>
              <a:buClr>
                <a:srgbClr val="000000"/>
              </a:buClr>
              <a:buSzPts val="1500"/>
              <a:buFont typeface="Times New Roman"/>
              <a:buChar char="●"/>
            </a:pPr>
            <a:r>
              <a:rPr lang="en" sz="1500" b="1">
                <a:solidFill>
                  <a:srgbClr val="000000"/>
                </a:solidFill>
                <a:highlight>
                  <a:srgbClr val="FFFFFF"/>
                </a:highlight>
                <a:latin typeface="Times New Roman"/>
                <a:ea typeface="Times New Roman"/>
                <a:cs typeface="Times New Roman"/>
                <a:sym typeface="Times New Roman"/>
              </a:rPr>
              <a:t>Native Libraries</a:t>
            </a:r>
            <a:endParaRPr sz="1500" b="1">
              <a:solidFill>
                <a:srgbClr val="000000"/>
              </a:solidFill>
              <a:highlight>
                <a:srgbClr val="FFFFFF"/>
              </a:highlight>
              <a:latin typeface="Times New Roman"/>
              <a:ea typeface="Times New Roman"/>
              <a:cs typeface="Times New Roman"/>
              <a:sym typeface="Times New Roman"/>
            </a:endParaRPr>
          </a:p>
          <a:p>
            <a:pPr marL="1371600" lvl="2" indent="-323850" algn="just" rtl="0">
              <a:lnSpc>
                <a:spcPct val="115000"/>
              </a:lnSpc>
              <a:spcBef>
                <a:spcPts val="0"/>
              </a:spcBef>
              <a:spcAft>
                <a:spcPts val="0"/>
              </a:spcAft>
              <a:buClr>
                <a:srgbClr val="000000"/>
              </a:buClr>
              <a:buSzPts val="1500"/>
              <a:buFont typeface="Times New Roman"/>
              <a:buChar char="■"/>
            </a:pPr>
            <a:r>
              <a:rPr lang="en" sz="1500" b="1">
                <a:solidFill>
                  <a:srgbClr val="000000"/>
                </a:solidFill>
                <a:highlight>
                  <a:srgbClr val="FFFFFF"/>
                </a:highlight>
                <a:latin typeface="Times New Roman"/>
                <a:ea typeface="Times New Roman"/>
                <a:cs typeface="Times New Roman"/>
                <a:sym typeface="Times New Roman"/>
              </a:rPr>
              <a:t>On the top of linux kernel</a:t>
            </a:r>
            <a:r>
              <a:rPr lang="en" sz="1500">
                <a:solidFill>
                  <a:srgbClr val="000000"/>
                </a:solidFill>
                <a:highlight>
                  <a:srgbClr val="FFFFFF"/>
                </a:highlight>
                <a:latin typeface="Times New Roman"/>
                <a:ea typeface="Times New Roman"/>
                <a:cs typeface="Times New Roman"/>
                <a:sym typeface="Times New Roman"/>
              </a:rPr>
              <a:t>, their are </a:t>
            </a:r>
            <a:r>
              <a:rPr lang="en" sz="1500" b="1">
                <a:solidFill>
                  <a:srgbClr val="000000"/>
                </a:solidFill>
                <a:highlight>
                  <a:srgbClr val="FFFFFF"/>
                </a:highlight>
                <a:latin typeface="Times New Roman"/>
                <a:ea typeface="Times New Roman"/>
                <a:cs typeface="Times New Roman"/>
                <a:sym typeface="Times New Roman"/>
              </a:rPr>
              <a:t>Native libraries</a:t>
            </a:r>
            <a:r>
              <a:rPr lang="en" sz="1500">
                <a:solidFill>
                  <a:srgbClr val="000000"/>
                </a:solidFill>
                <a:highlight>
                  <a:srgbClr val="FFFFFF"/>
                </a:highlight>
                <a:latin typeface="Times New Roman"/>
                <a:ea typeface="Times New Roman"/>
                <a:cs typeface="Times New Roman"/>
                <a:sym typeface="Times New Roman"/>
              </a:rPr>
              <a:t> such as WebKit, OpenGL, FreeType, SQLite, Media, C runtime library (libc) etc. </a:t>
            </a:r>
            <a:endParaRPr sz="1500">
              <a:solidFill>
                <a:srgbClr val="000000"/>
              </a:solidFill>
              <a:highlight>
                <a:srgbClr val="FFFFFF"/>
              </a:highlight>
              <a:latin typeface="Times New Roman"/>
              <a:ea typeface="Times New Roman"/>
              <a:cs typeface="Times New Roman"/>
              <a:sym typeface="Times New Roman"/>
            </a:endParaRPr>
          </a:p>
          <a:p>
            <a:pPr marL="1371600" lvl="2" indent="-323850" algn="just" rtl="0">
              <a:lnSpc>
                <a:spcPct val="115000"/>
              </a:lnSpc>
              <a:spcBef>
                <a:spcPts val="0"/>
              </a:spcBef>
              <a:spcAft>
                <a:spcPts val="0"/>
              </a:spcAft>
              <a:buClr>
                <a:srgbClr val="000000"/>
              </a:buClr>
              <a:buSzPts val="1500"/>
              <a:buFont typeface="Times New Roman"/>
              <a:buChar char="■"/>
            </a:pPr>
            <a:r>
              <a:rPr lang="en" sz="1500">
                <a:solidFill>
                  <a:srgbClr val="000000"/>
                </a:solidFill>
                <a:highlight>
                  <a:srgbClr val="FFFFFF"/>
                </a:highlight>
                <a:latin typeface="Times New Roman"/>
                <a:ea typeface="Times New Roman"/>
                <a:cs typeface="Times New Roman"/>
                <a:sym typeface="Times New Roman"/>
              </a:rPr>
              <a:t>The </a:t>
            </a:r>
            <a:r>
              <a:rPr lang="en" sz="1500" b="1">
                <a:solidFill>
                  <a:srgbClr val="000000"/>
                </a:solidFill>
                <a:highlight>
                  <a:srgbClr val="FFFFFF"/>
                </a:highlight>
                <a:latin typeface="Times New Roman"/>
                <a:ea typeface="Times New Roman"/>
                <a:cs typeface="Times New Roman"/>
                <a:sym typeface="Times New Roman"/>
              </a:rPr>
              <a:t>WebKit </a:t>
            </a:r>
            <a:r>
              <a:rPr lang="en" sz="1500">
                <a:solidFill>
                  <a:srgbClr val="000000"/>
                </a:solidFill>
                <a:highlight>
                  <a:srgbClr val="FFFFFF"/>
                </a:highlight>
                <a:latin typeface="Times New Roman"/>
                <a:ea typeface="Times New Roman"/>
                <a:cs typeface="Times New Roman"/>
                <a:sym typeface="Times New Roman"/>
              </a:rPr>
              <a:t>library is responsible for </a:t>
            </a:r>
            <a:r>
              <a:rPr lang="en" sz="1500" b="1">
                <a:solidFill>
                  <a:srgbClr val="000000"/>
                </a:solidFill>
                <a:highlight>
                  <a:srgbClr val="FFFFFF"/>
                </a:highlight>
                <a:latin typeface="Times New Roman"/>
                <a:ea typeface="Times New Roman"/>
                <a:cs typeface="Times New Roman"/>
                <a:sym typeface="Times New Roman"/>
              </a:rPr>
              <a:t>browser support</a:t>
            </a:r>
            <a:r>
              <a:rPr lang="en" sz="1500">
                <a:solidFill>
                  <a:srgbClr val="000000"/>
                </a:solidFill>
                <a:highlight>
                  <a:srgbClr val="FFFFFF"/>
                </a:highlight>
                <a:latin typeface="Times New Roman"/>
                <a:ea typeface="Times New Roman"/>
                <a:cs typeface="Times New Roman"/>
                <a:sym typeface="Times New Roman"/>
              </a:rPr>
              <a:t>, </a:t>
            </a:r>
            <a:r>
              <a:rPr lang="en" sz="1500" b="1">
                <a:solidFill>
                  <a:srgbClr val="000000"/>
                </a:solidFill>
                <a:highlight>
                  <a:srgbClr val="FFFFFF"/>
                </a:highlight>
                <a:latin typeface="Times New Roman"/>
                <a:ea typeface="Times New Roman"/>
                <a:cs typeface="Times New Roman"/>
                <a:sym typeface="Times New Roman"/>
              </a:rPr>
              <a:t>SQLite </a:t>
            </a:r>
            <a:r>
              <a:rPr lang="en" sz="1500">
                <a:solidFill>
                  <a:srgbClr val="000000"/>
                </a:solidFill>
                <a:highlight>
                  <a:srgbClr val="FFFFFF"/>
                </a:highlight>
                <a:latin typeface="Times New Roman"/>
                <a:ea typeface="Times New Roman"/>
                <a:cs typeface="Times New Roman"/>
                <a:sym typeface="Times New Roman"/>
              </a:rPr>
              <a:t>is for </a:t>
            </a:r>
            <a:r>
              <a:rPr lang="en" sz="1500" b="1">
                <a:solidFill>
                  <a:srgbClr val="000000"/>
                </a:solidFill>
                <a:highlight>
                  <a:srgbClr val="FFFFFF"/>
                </a:highlight>
                <a:latin typeface="Times New Roman"/>
                <a:ea typeface="Times New Roman"/>
                <a:cs typeface="Times New Roman"/>
                <a:sym typeface="Times New Roman"/>
              </a:rPr>
              <a:t>database</a:t>
            </a:r>
            <a:r>
              <a:rPr lang="en" sz="1500">
                <a:solidFill>
                  <a:srgbClr val="000000"/>
                </a:solidFill>
                <a:highlight>
                  <a:srgbClr val="FFFFFF"/>
                </a:highlight>
                <a:latin typeface="Times New Roman"/>
                <a:ea typeface="Times New Roman"/>
                <a:cs typeface="Times New Roman"/>
                <a:sym typeface="Times New Roman"/>
              </a:rPr>
              <a:t>, </a:t>
            </a:r>
            <a:r>
              <a:rPr lang="en" sz="1500" b="1">
                <a:solidFill>
                  <a:srgbClr val="000000"/>
                </a:solidFill>
                <a:highlight>
                  <a:srgbClr val="FFFFFF"/>
                </a:highlight>
                <a:latin typeface="Times New Roman"/>
                <a:ea typeface="Times New Roman"/>
                <a:cs typeface="Times New Roman"/>
                <a:sym typeface="Times New Roman"/>
              </a:rPr>
              <a:t>FreeType</a:t>
            </a:r>
            <a:r>
              <a:rPr lang="en" sz="1500">
                <a:solidFill>
                  <a:srgbClr val="000000"/>
                </a:solidFill>
                <a:highlight>
                  <a:srgbClr val="FFFFFF"/>
                </a:highlight>
                <a:latin typeface="Times New Roman"/>
                <a:ea typeface="Times New Roman"/>
                <a:cs typeface="Times New Roman"/>
                <a:sym typeface="Times New Roman"/>
              </a:rPr>
              <a:t> for </a:t>
            </a:r>
            <a:r>
              <a:rPr lang="en" sz="1500" b="1">
                <a:solidFill>
                  <a:srgbClr val="000000"/>
                </a:solidFill>
                <a:highlight>
                  <a:srgbClr val="FFFFFF"/>
                </a:highlight>
                <a:latin typeface="Times New Roman"/>
                <a:ea typeface="Times New Roman"/>
                <a:cs typeface="Times New Roman"/>
                <a:sym typeface="Times New Roman"/>
              </a:rPr>
              <a:t>font support</a:t>
            </a:r>
            <a:r>
              <a:rPr lang="en" sz="1500">
                <a:solidFill>
                  <a:srgbClr val="000000"/>
                </a:solidFill>
                <a:highlight>
                  <a:srgbClr val="FFFFFF"/>
                </a:highlight>
                <a:latin typeface="Times New Roman"/>
                <a:ea typeface="Times New Roman"/>
                <a:cs typeface="Times New Roman"/>
                <a:sym typeface="Times New Roman"/>
              </a:rPr>
              <a:t>, </a:t>
            </a:r>
            <a:r>
              <a:rPr lang="en" sz="1500" b="1">
                <a:solidFill>
                  <a:srgbClr val="000000"/>
                </a:solidFill>
                <a:highlight>
                  <a:srgbClr val="FFFFFF"/>
                </a:highlight>
                <a:latin typeface="Times New Roman"/>
                <a:ea typeface="Times New Roman"/>
                <a:cs typeface="Times New Roman"/>
                <a:sym typeface="Times New Roman"/>
              </a:rPr>
              <a:t>Media </a:t>
            </a:r>
            <a:r>
              <a:rPr lang="en" sz="1500">
                <a:solidFill>
                  <a:srgbClr val="000000"/>
                </a:solidFill>
                <a:highlight>
                  <a:srgbClr val="FFFFFF"/>
                </a:highlight>
                <a:latin typeface="Times New Roman"/>
                <a:ea typeface="Times New Roman"/>
                <a:cs typeface="Times New Roman"/>
                <a:sym typeface="Times New Roman"/>
              </a:rPr>
              <a:t>for playing and r</a:t>
            </a:r>
            <a:r>
              <a:rPr lang="en" sz="1500" b="1">
                <a:solidFill>
                  <a:srgbClr val="000000"/>
                </a:solidFill>
                <a:highlight>
                  <a:srgbClr val="FFFFFF"/>
                </a:highlight>
                <a:latin typeface="Times New Roman"/>
                <a:ea typeface="Times New Roman"/>
                <a:cs typeface="Times New Roman"/>
                <a:sym typeface="Times New Roman"/>
              </a:rPr>
              <a:t>ecording audio and video formats.</a:t>
            </a:r>
            <a:endParaRPr sz="1500" b="1">
              <a:solidFill>
                <a:srgbClr val="000000"/>
              </a:solidFill>
              <a:highlight>
                <a:srgbClr val="FFFFFF"/>
              </a:highlight>
              <a:latin typeface="Times New Roman"/>
              <a:ea typeface="Times New Roman"/>
              <a:cs typeface="Times New Roman"/>
              <a:sym typeface="Times New Roman"/>
            </a:endParaRPr>
          </a:p>
          <a:p>
            <a:pPr marL="457200" lvl="0" indent="-323850" algn="just" rtl="0">
              <a:lnSpc>
                <a:spcPct val="130000"/>
              </a:lnSpc>
              <a:spcBef>
                <a:spcPts val="0"/>
              </a:spcBef>
              <a:spcAft>
                <a:spcPts val="0"/>
              </a:spcAft>
              <a:buClr>
                <a:srgbClr val="000000"/>
              </a:buClr>
              <a:buSzPts val="1500"/>
              <a:buFont typeface="Times New Roman"/>
              <a:buChar char="●"/>
            </a:pPr>
            <a:r>
              <a:rPr lang="en" sz="1500" b="1">
                <a:solidFill>
                  <a:srgbClr val="000000"/>
                </a:solidFill>
                <a:highlight>
                  <a:srgbClr val="FFFFFF"/>
                </a:highlight>
                <a:latin typeface="Times New Roman"/>
                <a:ea typeface="Times New Roman"/>
                <a:cs typeface="Times New Roman"/>
                <a:sym typeface="Times New Roman"/>
              </a:rPr>
              <a:t>Android Runtime</a:t>
            </a:r>
            <a:endParaRPr sz="1500" b="1">
              <a:solidFill>
                <a:srgbClr val="000000"/>
              </a:solidFill>
              <a:highlight>
                <a:srgbClr val="FFFFFF"/>
              </a:highlight>
              <a:latin typeface="Times New Roman"/>
              <a:ea typeface="Times New Roman"/>
              <a:cs typeface="Times New Roman"/>
              <a:sym typeface="Times New Roman"/>
            </a:endParaRPr>
          </a:p>
          <a:p>
            <a:pPr marL="1371600" lvl="2" indent="-323850" algn="just" rtl="0">
              <a:lnSpc>
                <a:spcPct val="115000"/>
              </a:lnSpc>
              <a:spcBef>
                <a:spcPts val="0"/>
              </a:spcBef>
              <a:spcAft>
                <a:spcPts val="0"/>
              </a:spcAft>
              <a:buClr>
                <a:srgbClr val="000000"/>
              </a:buClr>
              <a:buSzPts val="1500"/>
              <a:buFont typeface="Times New Roman"/>
              <a:buChar char="■"/>
            </a:pPr>
            <a:r>
              <a:rPr lang="en" sz="1500">
                <a:solidFill>
                  <a:srgbClr val="000000"/>
                </a:solidFill>
                <a:highlight>
                  <a:srgbClr val="FFFFFF"/>
                </a:highlight>
                <a:latin typeface="Times New Roman"/>
                <a:ea typeface="Times New Roman"/>
                <a:cs typeface="Times New Roman"/>
                <a:sym typeface="Times New Roman"/>
              </a:rPr>
              <a:t>In android runtime, there are </a:t>
            </a:r>
            <a:r>
              <a:rPr lang="en" sz="1500" b="1">
                <a:solidFill>
                  <a:srgbClr val="000000"/>
                </a:solidFill>
                <a:highlight>
                  <a:srgbClr val="FFFFFF"/>
                </a:highlight>
                <a:latin typeface="Times New Roman"/>
                <a:ea typeface="Times New Roman"/>
                <a:cs typeface="Times New Roman"/>
                <a:sym typeface="Times New Roman"/>
              </a:rPr>
              <a:t>core libraries and DVM (Dalvik Virtual Machine)</a:t>
            </a:r>
            <a:r>
              <a:rPr lang="en" sz="1500">
                <a:solidFill>
                  <a:srgbClr val="000000"/>
                </a:solidFill>
                <a:highlight>
                  <a:srgbClr val="FFFFFF"/>
                </a:highlight>
                <a:latin typeface="Times New Roman"/>
                <a:ea typeface="Times New Roman"/>
                <a:cs typeface="Times New Roman"/>
                <a:sym typeface="Times New Roman"/>
              </a:rPr>
              <a:t> which is </a:t>
            </a:r>
            <a:r>
              <a:rPr lang="en" sz="1500" b="1">
                <a:solidFill>
                  <a:srgbClr val="000000"/>
                </a:solidFill>
                <a:highlight>
                  <a:srgbClr val="FFFFFF"/>
                </a:highlight>
                <a:latin typeface="Times New Roman"/>
                <a:ea typeface="Times New Roman"/>
                <a:cs typeface="Times New Roman"/>
                <a:sym typeface="Times New Roman"/>
              </a:rPr>
              <a:t>responsible to run android application. </a:t>
            </a:r>
            <a:endParaRPr sz="1500" b="1">
              <a:solidFill>
                <a:srgbClr val="000000"/>
              </a:solidFill>
              <a:highlight>
                <a:srgbClr val="FFFFFF"/>
              </a:highlight>
              <a:latin typeface="Times New Roman"/>
              <a:ea typeface="Times New Roman"/>
              <a:cs typeface="Times New Roman"/>
              <a:sym typeface="Times New Roman"/>
            </a:endParaRPr>
          </a:p>
          <a:p>
            <a:pPr marL="1371600" lvl="2" indent="-323850" algn="just" rtl="0">
              <a:lnSpc>
                <a:spcPct val="115000"/>
              </a:lnSpc>
              <a:spcBef>
                <a:spcPts val="0"/>
              </a:spcBef>
              <a:spcAft>
                <a:spcPts val="0"/>
              </a:spcAft>
              <a:buClr>
                <a:srgbClr val="000000"/>
              </a:buClr>
              <a:buSzPts val="1500"/>
              <a:buFont typeface="Times New Roman"/>
              <a:buChar char="■"/>
            </a:pPr>
            <a:r>
              <a:rPr lang="en" sz="1500">
                <a:solidFill>
                  <a:srgbClr val="000000"/>
                </a:solidFill>
                <a:highlight>
                  <a:srgbClr val="FFFFFF"/>
                </a:highlight>
                <a:latin typeface="Times New Roman"/>
                <a:ea typeface="Times New Roman"/>
                <a:cs typeface="Times New Roman"/>
                <a:sym typeface="Times New Roman"/>
              </a:rPr>
              <a:t>It is l</a:t>
            </a:r>
            <a:r>
              <a:rPr lang="en" sz="1500" b="1">
                <a:solidFill>
                  <a:srgbClr val="000000"/>
                </a:solidFill>
                <a:highlight>
                  <a:srgbClr val="FFFFFF"/>
                </a:highlight>
                <a:latin typeface="Times New Roman"/>
                <a:ea typeface="Times New Roman"/>
                <a:cs typeface="Times New Roman"/>
                <a:sym typeface="Times New Roman"/>
              </a:rPr>
              <a:t>ike JVM but it is optimized for mobile devices. </a:t>
            </a:r>
            <a:endParaRPr sz="1500" b="1">
              <a:solidFill>
                <a:srgbClr val="000000"/>
              </a:solidFill>
              <a:highlight>
                <a:srgbClr val="FFFFFF"/>
              </a:highlight>
              <a:latin typeface="Times New Roman"/>
              <a:ea typeface="Times New Roman"/>
              <a:cs typeface="Times New Roman"/>
              <a:sym typeface="Times New Roman"/>
            </a:endParaRPr>
          </a:p>
          <a:p>
            <a:pPr marL="1371600" lvl="2" indent="-323850" algn="just" rtl="0">
              <a:lnSpc>
                <a:spcPct val="115000"/>
              </a:lnSpc>
              <a:spcBef>
                <a:spcPts val="0"/>
              </a:spcBef>
              <a:spcAft>
                <a:spcPts val="0"/>
              </a:spcAft>
              <a:buClr>
                <a:srgbClr val="000000"/>
              </a:buClr>
              <a:buSzPts val="1500"/>
              <a:buFont typeface="Times New Roman"/>
              <a:buChar char="■"/>
            </a:pPr>
            <a:r>
              <a:rPr lang="en" sz="1500">
                <a:solidFill>
                  <a:srgbClr val="000000"/>
                </a:solidFill>
                <a:highlight>
                  <a:srgbClr val="FFFFFF"/>
                </a:highlight>
                <a:latin typeface="Times New Roman"/>
                <a:ea typeface="Times New Roman"/>
                <a:cs typeface="Times New Roman"/>
                <a:sym typeface="Times New Roman"/>
              </a:rPr>
              <a:t>It c</a:t>
            </a:r>
            <a:r>
              <a:rPr lang="en" sz="1500" b="1">
                <a:solidFill>
                  <a:srgbClr val="000000"/>
                </a:solidFill>
                <a:highlight>
                  <a:srgbClr val="FFFFFF"/>
                </a:highlight>
                <a:latin typeface="Times New Roman"/>
                <a:ea typeface="Times New Roman"/>
                <a:cs typeface="Times New Roman"/>
                <a:sym typeface="Times New Roman"/>
              </a:rPr>
              <a:t>onsumes less memory and provides fast performance</a:t>
            </a:r>
            <a:r>
              <a:rPr lang="en" sz="1500">
                <a:solidFill>
                  <a:srgbClr val="000000"/>
                </a:solidFill>
                <a:highlight>
                  <a:srgbClr val="FFFFFF"/>
                </a:highlight>
                <a:latin typeface="Times New Roman"/>
                <a:ea typeface="Times New Roman"/>
                <a:cs typeface="Times New Roman"/>
                <a:sym typeface="Times New Roman"/>
              </a:rPr>
              <a:t>. The Dalvik VM makes use of Linux core f</a:t>
            </a:r>
            <a:r>
              <a:rPr lang="en" sz="1500" b="1">
                <a:solidFill>
                  <a:srgbClr val="000000"/>
                </a:solidFill>
                <a:highlight>
                  <a:srgbClr val="FFFFFF"/>
                </a:highlight>
                <a:latin typeface="Times New Roman"/>
                <a:ea typeface="Times New Roman"/>
                <a:cs typeface="Times New Roman"/>
                <a:sym typeface="Times New Roman"/>
              </a:rPr>
              <a:t>eatures like memory management and multi-threading</a:t>
            </a:r>
            <a:r>
              <a:rPr lang="en" sz="1500">
                <a:solidFill>
                  <a:srgbClr val="000000"/>
                </a:solidFill>
                <a:highlight>
                  <a:srgbClr val="FFFFFF"/>
                </a:highlight>
                <a:latin typeface="Times New Roman"/>
                <a:ea typeface="Times New Roman"/>
                <a:cs typeface="Times New Roman"/>
                <a:sym typeface="Times New Roman"/>
              </a:rPr>
              <a:t>, which is intrinsic in the Java language</a:t>
            </a:r>
            <a:endParaRPr sz="200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0"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rgbClr val="000000"/>
                </a:solidFill>
              </a:rPr>
              <a:t>Mobile Device</a:t>
            </a:r>
            <a:endParaRPr/>
          </a:p>
        </p:txBody>
      </p:sp>
      <p:sp>
        <p:nvSpPr>
          <p:cNvPr id="71" name="Google Shape;71;p3"/>
          <p:cNvSpPr txBox="1">
            <a:spLocks noGrp="1"/>
          </p:cNvSpPr>
          <p:nvPr>
            <p:ph type="body" idx="1"/>
          </p:nvPr>
        </p:nvSpPr>
        <p:spPr>
          <a:xfrm>
            <a:off x="49925" y="489375"/>
            <a:ext cx="9094200" cy="4654200"/>
          </a:xfrm>
          <a:prstGeom prst="rect">
            <a:avLst/>
          </a:prstGeom>
          <a:noFill/>
          <a:ln>
            <a:noFill/>
          </a:ln>
        </p:spPr>
        <p:txBody>
          <a:bodyPr spcFirstLastPara="1" wrap="square" lIns="91425" tIns="91425" rIns="91425" bIns="91425" anchor="t" anchorCtr="0">
            <a:normAutofit fontScale="25000" lnSpcReduction="20000"/>
          </a:bodyPr>
          <a:lstStyle/>
          <a:p>
            <a:pPr marL="914400" marR="190500" lvl="0" indent="0" algn="l" rtl="0">
              <a:lnSpc>
                <a:spcPct val="115000"/>
              </a:lnSpc>
              <a:spcBef>
                <a:spcPts val="0"/>
              </a:spcBef>
              <a:spcAft>
                <a:spcPts val="0"/>
              </a:spcAft>
              <a:buSzPct val="100854"/>
              <a:buNone/>
            </a:pPr>
            <a:endParaRPr sz="7139" dirty="0">
              <a:solidFill>
                <a:srgbClr val="202124"/>
              </a:solidFill>
              <a:highlight>
                <a:srgbClr val="FFFFFF"/>
              </a:highlight>
              <a:latin typeface="Times New Roman"/>
              <a:ea typeface="Times New Roman"/>
              <a:cs typeface="Times New Roman"/>
              <a:sym typeface="Times New Roman"/>
            </a:endParaRPr>
          </a:p>
          <a:p>
            <a:pPr marL="457200" lvl="0" indent="-342035" algn="l" rtl="0">
              <a:lnSpc>
                <a:spcPct val="115000"/>
              </a:lnSpc>
              <a:spcBef>
                <a:spcPts val="300"/>
              </a:spcBef>
              <a:spcAft>
                <a:spcPts val="0"/>
              </a:spcAft>
              <a:buClr>
                <a:schemeClr val="dk2"/>
              </a:buClr>
              <a:buSzPct val="100000"/>
              <a:buFont typeface="Times New Roman"/>
              <a:buChar char="❖"/>
            </a:pPr>
            <a:r>
              <a:rPr lang="en" sz="7139" b="1" dirty="0">
                <a:solidFill>
                  <a:schemeClr val="dk2"/>
                </a:solidFill>
                <a:highlight>
                  <a:srgbClr val="FFFFFF"/>
                </a:highlight>
                <a:latin typeface="Times New Roman"/>
                <a:ea typeface="Times New Roman"/>
                <a:cs typeface="Times New Roman"/>
                <a:sym typeface="Times New Roman"/>
              </a:rPr>
              <a:t>Uses of Mobile Devices:</a:t>
            </a:r>
            <a:endParaRPr sz="7139" b="1" dirty="0">
              <a:solidFill>
                <a:schemeClr val="dk2"/>
              </a:solidFill>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dk2"/>
              </a:buClr>
              <a:buSzPct val="100000"/>
              <a:buFont typeface="Times New Roman"/>
              <a:buChar char="➢"/>
            </a:pPr>
            <a:r>
              <a:rPr lang="en" sz="7139" dirty="0">
                <a:highlight>
                  <a:srgbClr val="FFFFFF"/>
                </a:highlight>
                <a:latin typeface="Times New Roman"/>
                <a:ea typeface="Times New Roman"/>
                <a:cs typeface="Times New Roman"/>
                <a:sym typeface="Times New Roman"/>
              </a:rPr>
              <a:t>Communication</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Small and Convenient</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Photos and Video</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Texting</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Fashion and Self-Expression</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Entertainment</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Notes and Reminders</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Video in Real Time</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Calendars and Organization</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Maps, Navigation, and Travel</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accent1"/>
              </a:buClr>
              <a:buSzPct val="100000"/>
              <a:buFont typeface="Times New Roman"/>
              <a:buChar char="➢"/>
            </a:pPr>
            <a:r>
              <a:rPr lang="en" sz="7139" dirty="0">
                <a:highlight>
                  <a:srgbClr val="FFFFFF"/>
                </a:highlight>
                <a:latin typeface="Times New Roman"/>
                <a:ea typeface="Times New Roman"/>
                <a:cs typeface="Times New Roman"/>
                <a:sym typeface="Times New Roman"/>
              </a:rPr>
              <a:t>Online Banking and Finance</a:t>
            </a:r>
            <a:endParaRPr sz="7139" dirty="0">
              <a:highlight>
                <a:srgbClr val="FFFFFF"/>
              </a:highlight>
              <a:latin typeface="Times New Roman"/>
              <a:ea typeface="Times New Roman"/>
              <a:cs typeface="Times New Roman"/>
              <a:sym typeface="Times New Roman"/>
            </a:endParaRPr>
          </a:p>
          <a:p>
            <a:pPr marL="914400" lvl="1" indent="-342035" algn="l" rtl="0">
              <a:lnSpc>
                <a:spcPct val="115000"/>
              </a:lnSpc>
              <a:spcBef>
                <a:spcPts val="0"/>
              </a:spcBef>
              <a:spcAft>
                <a:spcPts val="0"/>
              </a:spcAft>
              <a:buClr>
                <a:schemeClr val="dk2"/>
              </a:buClr>
              <a:buSzPct val="100000"/>
              <a:buFont typeface="Times New Roman"/>
              <a:buChar char="➢"/>
            </a:pPr>
            <a:r>
              <a:rPr lang="en" sz="7139" dirty="0">
                <a:highlight>
                  <a:srgbClr val="FFFFFF"/>
                </a:highlight>
                <a:latin typeface="Times New Roman"/>
                <a:ea typeface="Times New Roman"/>
                <a:cs typeface="Times New Roman"/>
                <a:sym typeface="Times New Roman"/>
              </a:rPr>
              <a:t>Address Book and Contacts</a:t>
            </a:r>
            <a:endParaRPr sz="7139" dirty="0">
              <a:highlight>
                <a:srgbClr val="FFFFFF"/>
              </a:highlight>
              <a:latin typeface="Times New Roman"/>
              <a:ea typeface="Times New Roman"/>
              <a:cs typeface="Times New Roman"/>
              <a:sym typeface="Times New Roman"/>
            </a:endParaRPr>
          </a:p>
          <a:p>
            <a:pPr marL="914400" lvl="1" indent="-247650" algn="l" rtl="0">
              <a:lnSpc>
                <a:spcPct val="115000"/>
              </a:lnSpc>
              <a:spcBef>
                <a:spcPts val="0"/>
              </a:spcBef>
              <a:spcAft>
                <a:spcPts val="0"/>
              </a:spcAft>
              <a:buClr>
                <a:schemeClr val="dk2"/>
              </a:buClr>
              <a:buSzPct val="100000"/>
              <a:buFont typeface="Times New Roman"/>
              <a:buChar char="➢"/>
            </a:pPr>
            <a:endParaRPr sz="1200" dirty="0">
              <a:solidFill>
                <a:schemeClr val="dk2"/>
              </a:solidFill>
              <a:highlight>
                <a:srgbClr val="FFFFFF"/>
              </a:highlight>
              <a:latin typeface="Times New Roman"/>
              <a:ea typeface="Times New Roman"/>
              <a:cs typeface="Times New Roman"/>
              <a:sym typeface="Times New Roman"/>
            </a:endParaRPr>
          </a:p>
          <a:p>
            <a:pPr marL="457200" lvl="0" indent="0" algn="l" rtl="0">
              <a:lnSpc>
                <a:spcPct val="150000"/>
              </a:lnSpc>
              <a:spcBef>
                <a:spcPts val="1200"/>
              </a:spcBef>
              <a:spcAft>
                <a:spcPts val="1200"/>
              </a:spcAft>
              <a:buSzPct val="100854"/>
              <a:buNone/>
            </a:pPr>
            <a:endParaRPr sz="7139" dirty="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body" idx="1"/>
          </p:nvPr>
        </p:nvSpPr>
        <p:spPr>
          <a:xfrm>
            <a:off x="0" y="0"/>
            <a:ext cx="9098400" cy="51435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800"/>
              </a:spcBef>
              <a:spcAft>
                <a:spcPts val="0"/>
              </a:spcAft>
              <a:buClr>
                <a:schemeClr val="dk2"/>
              </a:buClr>
              <a:buSzPts val="1600"/>
              <a:buFont typeface="Times New Roman"/>
              <a:buChar char="●"/>
            </a:pPr>
            <a:r>
              <a:rPr lang="en" sz="1600" b="1">
                <a:solidFill>
                  <a:schemeClr val="dk2"/>
                </a:solidFill>
                <a:latin typeface="Times New Roman"/>
                <a:ea typeface="Times New Roman"/>
                <a:cs typeface="Times New Roman"/>
                <a:sym typeface="Times New Roman"/>
              </a:rPr>
              <a:t>Application Framework</a:t>
            </a:r>
            <a:endParaRPr sz="1600" b="1">
              <a:solidFill>
                <a:schemeClr val="dk2"/>
              </a:solidFill>
              <a:latin typeface="Times New Roman"/>
              <a:ea typeface="Times New Roman"/>
              <a:cs typeface="Times New Roman"/>
              <a:sym typeface="Times New Roman"/>
            </a:endParaRPr>
          </a:p>
          <a:p>
            <a:pPr marL="914400" marR="25400" lvl="1" indent="-330200" algn="just" rtl="0">
              <a:lnSpc>
                <a:spcPct val="115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The Application Framework layer provides m</a:t>
            </a:r>
            <a:r>
              <a:rPr lang="en" sz="1600" b="1">
                <a:solidFill>
                  <a:schemeClr val="dk2"/>
                </a:solidFill>
                <a:latin typeface="Times New Roman"/>
                <a:ea typeface="Times New Roman"/>
                <a:cs typeface="Times New Roman"/>
                <a:sym typeface="Times New Roman"/>
              </a:rPr>
              <a:t>any higher-level services to applications in the form of Java classes</a:t>
            </a:r>
            <a:r>
              <a:rPr lang="en" sz="1600">
                <a:solidFill>
                  <a:schemeClr val="dk2"/>
                </a:solidFill>
                <a:latin typeface="Times New Roman"/>
                <a:ea typeface="Times New Roman"/>
                <a:cs typeface="Times New Roman"/>
                <a:sym typeface="Times New Roman"/>
              </a:rPr>
              <a:t>. Application developers are </a:t>
            </a:r>
            <a:r>
              <a:rPr lang="en" sz="1600" b="1">
                <a:solidFill>
                  <a:schemeClr val="dk2"/>
                </a:solidFill>
                <a:latin typeface="Times New Roman"/>
                <a:ea typeface="Times New Roman"/>
                <a:cs typeface="Times New Roman"/>
                <a:sym typeface="Times New Roman"/>
              </a:rPr>
              <a:t>allowed to make use of these services in their applications.</a:t>
            </a:r>
            <a:endParaRPr sz="1600" b="1">
              <a:solidFill>
                <a:schemeClr val="dk2"/>
              </a:solidFill>
              <a:latin typeface="Times New Roman"/>
              <a:ea typeface="Times New Roman"/>
              <a:cs typeface="Times New Roman"/>
              <a:sym typeface="Times New Roman"/>
            </a:endParaRPr>
          </a:p>
          <a:p>
            <a:pPr marL="914400" marR="25400" lvl="1" indent="-330200" algn="just" rtl="0">
              <a:lnSpc>
                <a:spcPct val="115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The Android framework includes the following</a:t>
            </a:r>
            <a:r>
              <a:rPr lang="en" sz="1600" b="1">
                <a:solidFill>
                  <a:schemeClr val="dk2"/>
                </a:solidFill>
                <a:latin typeface="Times New Roman"/>
                <a:ea typeface="Times New Roman"/>
                <a:cs typeface="Times New Roman"/>
                <a:sym typeface="Times New Roman"/>
              </a:rPr>
              <a:t> key services −</a:t>
            </a:r>
            <a:endParaRPr sz="1600" b="1">
              <a:solidFill>
                <a:schemeClr val="dk2"/>
              </a:solidFill>
              <a:latin typeface="Times New Roman"/>
              <a:ea typeface="Times New Roman"/>
              <a:cs typeface="Times New Roman"/>
              <a:sym typeface="Times New Roman"/>
            </a:endParaRPr>
          </a:p>
          <a:p>
            <a:pPr marL="1371600" lvl="2" indent="-330200" algn="l" rtl="0">
              <a:lnSpc>
                <a:spcPct val="115000"/>
              </a:lnSpc>
              <a:spcBef>
                <a:spcPts val="0"/>
              </a:spcBef>
              <a:spcAft>
                <a:spcPts val="0"/>
              </a:spcAft>
              <a:buClr>
                <a:schemeClr val="dk2"/>
              </a:buClr>
              <a:buSzPts val="1600"/>
              <a:buFont typeface="Times New Roman"/>
              <a:buChar char="■"/>
            </a:pPr>
            <a:r>
              <a:rPr lang="en" sz="1600" b="1">
                <a:solidFill>
                  <a:schemeClr val="dk2"/>
                </a:solidFill>
                <a:latin typeface="Times New Roman"/>
                <a:ea typeface="Times New Roman"/>
                <a:cs typeface="Times New Roman"/>
                <a:sym typeface="Times New Roman"/>
              </a:rPr>
              <a:t>Activity Manager</a:t>
            </a:r>
            <a:r>
              <a:rPr lang="en" sz="1600">
                <a:solidFill>
                  <a:schemeClr val="dk2"/>
                </a:solidFill>
                <a:latin typeface="Times New Roman"/>
                <a:ea typeface="Times New Roman"/>
                <a:cs typeface="Times New Roman"/>
                <a:sym typeface="Times New Roman"/>
              </a:rPr>
              <a:t> − Controls all aspects of the application lifecycle and activity stack.</a:t>
            </a:r>
            <a:endParaRPr sz="1600">
              <a:solidFill>
                <a:schemeClr val="dk2"/>
              </a:solidFill>
              <a:latin typeface="Times New Roman"/>
              <a:ea typeface="Times New Roman"/>
              <a:cs typeface="Times New Roman"/>
              <a:sym typeface="Times New Roman"/>
            </a:endParaRPr>
          </a:p>
          <a:p>
            <a:pPr marL="1371600" lvl="2" indent="-330200" algn="l" rtl="0">
              <a:lnSpc>
                <a:spcPct val="115000"/>
              </a:lnSpc>
              <a:spcBef>
                <a:spcPts val="0"/>
              </a:spcBef>
              <a:spcAft>
                <a:spcPts val="0"/>
              </a:spcAft>
              <a:buClr>
                <a:schemeClr val="dk2"/>
              </a:buClr>
              <a:buSzPts val="1600"/>
              <a:buFont typeface="Times New Roman"/>
              <a:buChar char="■"/>
            </a:pPr>
            <a:r>
              <a:rPr lang="en" sz="1600" b="1">
                <a:solidFill>
                  <a:schemeClr val="dk2"/>
                </a:solidFill>
                <a:latin typeface="Times New Roman"/>
                <a:ea typeface="Times New Roman"/>
                <a:cs typeface="Times New Roman"/>
                <a:sym typeface="Times New Roman"/>
              </a:rPr>
              <a:t>Content Providers</a:t>
            </a:r>
            <a:r>
              <a:rPr lang="en" sz="1600">
                <a:solidFill>
                  <a:schemeClr val="dk2"/>
                </a:solidFill>
                <a:latin typeface="Times New Roman"/>
                <a:ea typeface="Times New Roman"/>
                <a:cs typeface="Times New Roman"/>
                <a:sym typeface="Times New Roman"/>
              </a:rPr>
              <a:t> − Allows applications to publish and share data with other applications.</a:t>
            </a:r>
            <a:endParaRPr sz="1600">
              <a:solidFill>
                <a:schemeClr val="dk2"/>
              </a:solidFill>
              <a:latin typeface="Times New Roman"/>
              <a:ea typeface="Times New Roman"/>
              <a:cs typeface="Times New Roman"/>
              <a:sym typeface="Times New Roman"/>
            </a:endParaRPr>
          </a:p>
          <a:p>
            <a:pPr marL="1371600" lvl="2" indent="-330200" algn="l" rtl="0">
              <a:lnSpc>
                <a:spcPct val="115000"/>
              </a:lnSpc>
              <a:spcBef>
                <a:spcPts val="0"/>
              </a:spcBef>
              <a:spcAft>
                <a:spcPts val="0"/>
              </a:spcAft>
              <a:buClr>
                <a:schemeClr val="dk2"/>
              </a:buClr>
              <a:buSzPts val="1600"/>
              <a:buFont typeface="Times New Roman"/>
              <a:buChar char="■"/>
            </a:pPr>
            <a:r>
              <a:rPr lang="en" sz="1600" b="1">
                <a:solidFill>
                  <a:schemeClr val="dk2"/>
                </a:solidFill>
                <a:latin typeface="Times New Roman"/>
                <a:ea typeface="Times New Roman"/>
                <a:cs typeface="Times New Roman"/>
                <a:sym typeface="Times New Roman"/>
              </a:rPr>
              <a:t>Resource Manager </a:t>
            </a:r>
            <a:r>
              <a:rPr lang="en" sz="1600">
                <a:solidFill>
                  <a:schemeClr val="dk2"/>
                </a:solidFill>
                <a:latin typeface="Times New Roman"/>
                <a:ea typeface="Times New Roman"/>
                <a:cs typeface="Times New Roman"/>
                <a:sym typeface="Times New Roman"/>
              </a:rPr>
              <a:t>− Provides access to non-code embedded resources such as strings, color settings and user interface layouts.</a:t>
            </a:r>
            <a:endParaRPr sz="1600">
              <a:solidFill>
                <a:schemeClr val="dk2"/>
              </a:solidFill>
              <a:latin typeface="Times New Roman"/>
              <a:ea typeface="Times New Roman"/>
              <a:cs typeface="Times New Roman"/>
              <a:sym typeface="Times New Roman"/>
            </a:endParaRPr>
          </a:p>
          <a:p>
            <a:pPr marL="1371600" lvl="2" indent="-330200" algn="l" rtl="0">
              <a:lnSpc>
                <a:spcPct val="115000"/>
              </a:lnSpc>
              <a:spcBef>
                <a:spcPts val="0"/>
              </a:spcBef>
              <a:spcAft>
                <a:spcPts val="0"/>
              </a:spcAft>
              <a:buClr>
                <a:schemeClr val="dk2"/>
              </a:buClr>
              <a:buSzPts val="1600"/>
              <a:buFont typeface="Times New Roman"/>
              <a:buChar char="■"/>
            </a:pPr>
            <a:r>
              <a:rPr lang="en" sz="1600" b="1">
                <a:solidFill>
                  <a:schemeClr val="dk2"/>
                </a:solidFill>
                <a:latin typeface="Times New Roman"/>
                <a:ea typeface="Times New Roman"/>
                <a:cs typeface="Times New Roman"/>
                <a:sym typeface="Times New Roman"/>
              </a:rPr>
              <a:t>Notifications Manager</a:t>
            </a:r>
            <a:r>
              <a:rPr lang="en" sz="1600">
                <a:solidFill>
                  <a:schemeClr val="dk2"/>
                </a:solidFill>
                <a:latin typeface="Times New Roman"/>
                <a:ea typeface="Times New Roman"/>
                <a:cs typeface="Times New Roman"/>
                <a:sym typeface="Times New Roman"/>
              </a:rPr>
              <a:t> − Allows applications to display alerts and notifications to the user.</a:t>
            </a:r>
            <a:endParaRPr sz="1600">
              <a:solidFill>
                <a:schemeClr val="dk2"/>
              </a:solidFill>
              <a:latin typeface="Times New Roman"/>
              <a:ea typeface="Times New Roman"/>
              <a:cs typeface="Times New Roman"/>
              <a:sym typeface="Times New Roman"/>
            </a:endParaRPr>
          </a:p>
          <a:p>
            <a:pPr marL="1371600" lvl="2" indent="-330200" algn="l" rtl="0">
              <a:lnSpc>
                <a:spcPct val="115000"/>
              </a:lnSpc>
              <a:spcBef>
                <a:spcPts val="0"/>
              </a:spcBef>
              <a:spcAft>
                <a:spcPts val="0"/>
              </a:spcAft>
              <a:buClr>
                <a:schemeClr val="dk2"/>
              </a:buClr>
              <a:buSzPts val="1600"/>
              <a:buFont typeface="Times New Roman"/>
              <a:buChar char="■"/>
            </a:pPr>
            <a:r>
              <a:rPr lang="en" sz="1600" b="1">
                <a:solidFill>
                  <a:schemeClr val="dk2"/>
                </a:solidFill>
                <a:latin typeface="Times New Roman"/>
                <a:ea typeface="Times New Roman"/>
                <a:cs typeface="Times New Roman"/>
                <a:sym typeface="Times New Roman"/>
              </a:rPr>
              <a:t>View System</a:t>
            </a:r>
            <a:r>
              <a:rPr lang="en" sz="1600">
                <a:solidFill>
                  <a:schemeClr val="dk2"/>
                </a:solidFill>
                <a:latin typeface="Times New Roman"/>
                <a:ea typeface="Times New Roman"/>
                <a:cs typeface="Times New Roman"/>
                <a:sym typeface="Times New Roman"/>
              </a:rPr>
              <a:t> − An extensible set of views used to create application user interfaces.</a:t>
            </a:r>
            <a:endParaRPr sz="1600">
              <a:solidFill>
                <a:schemeClr val="dk2"/>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2"/>
              </a:buClr>
              <a:buSzPts val="1600"/>
              <a:buFont typeface="Times New Roman"/>
              <a:buChar char="●"/>
            </a:pPr>
            <a:r>
              <a:rPr lang="en" sz="1600" b="1">
                <a:solidFill>
                  <a:schemeClr val="dk2"/>
                </a:solidFill>
                <a:latin typeface="Times New Roman"/>
                <a:ea typeface="Times New Roman"/>
                <a:cs typeface="Times New Roman"/>
                <a:sym typeface="Times New Roman"/>
              </a:rPr>
              <a:t>Applications</a:t>
            </a:r>
            <a:endParaRPr sz="1600" b="1">
              <a:solidFill>
                <a:schemeClr val="dk2"/>
              </a:solidFill>
              <a:latin typeface="Times New Roman"/>
              <a:ea typeface="Times New Roman"/>
              <a:cs typeface="Times New Roman"/>
              <a:sym typeface="Times New Roman"/>
            </a:endParaRPr>
          </a:p>
          <a:p>
            <a:pPr marL="914400" marR="25400" lvl="1" indent="-330200" algn="just" rtl="0">
              <a:lnSpc>
                <a:spcPct val="115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You will find all the Android application at the </a:t>
            </a:r>
            <a:r>
              <a:rPr lang="en" sz="1600" b="1">
                <a:solidFill>
                  <a:schemeClr val="dk2"/>
                </a:solidFill>
                <a:latin typeface="Times New Roman"/>
                <a:ea typeface="Times New Roman"/>
                <a:cs typeface="Times New Roman"/>
                <a:sym typeface="Times New Roman"/>
              </a:rPr>
              <a:t>top layer.</a:t>
            </a:r>
            <a:r>
              <a:rPr lang="en" sz="1600">
                <a:solidFill>
                  <a:schemeClr val="dk2"/>
                </a:solidFill>
                <a:latin typeface="Times New Roman"/>
                <a:ea typeface="Times New Roman"/>
                <a:cs typeface="Times New Roman"/>
                <a:sym typeface="Times New Roman"/>
              </a:rPr>
              <a:t> </a:t>
            </a:r>
            <a:endParaRPr sz="1600">
              <a:solidFill>
                <a:schemeClr val="dk2"/>
              </a:solidFill>
              <a:latin typeface="Times New Roman"/>
              <a:ea typeface="Times New Roman"/>
              <a:cs typeface="Times New Roman"/>
              <a:sym typeface="Times New Roman"/>
            </a:endParaRPr>
          </a:p>
          <a:p>
            <a:pPr marL="914400" marR="25400" lvl="1" indent="-330200" algn="just" rtl="0">
              <a:lnSpc>
                <a:spcPct val="115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You will write your application to be </a:t>
            </a:r>
            <a:r>
              <a:rPr lang="en" sz="1600" b="1">
                <a:solidFill>
                  <a:schemeClr val="dk2"/>
                </a:solidFill>
                <a:latin typeface="Times New Roman"/>
                <a:ea typeface="Times New Roman"/>
                <a:cs typeface="Times New Roman"/>
                <a:sym typeface="Times New Roman"/>
              </a:rPr>
              <a:t>installed on this layer only.</a:t>
            </a:r>
            <a:r>
              <a:rPr lang="en" sz="1600">
                <a:solidFill>
                  <a:schemeClr val="dk2"/>
                </a:solidFill>
                <a:latin typeface="Times New Roman"/>
                <a:ea typeface="Times New Roman"/>
                <a:cs typeface="Times New Roman"/>
                <a:sym typeface="Times New Roman"/>
              </a:rPr>
              <a:t> Examples of such applications are Contacts </a:t>
            </a:r>
            <a:r>
              <a:rPr lang="en" sz="1600" b="1">
                <a:solidFill>
                  <a:schemeClr val="dk2"/>
                </a:solidFill>
                <a:latin typeface="Times New Roman"/>
                <a:ea typeface="Times New Roman"/>
                <a:cs typeface="Times New Roman"/>
                <a:sym typeface="Times New Roman"/>
              </a:rPr>
              <a:t>Books, Browser, Games etc.</a:t>
            </a:r>
            <a:endParaRPr sz="1600" b="1">
              <a:solidFill>
                <a:schemeClr val="dk2"/>
              </a:solidFill>
              <a:latin typeface="Times New Roman"/>
              <a:ea typeface="Times New Roman"/>
              <a:cs typeface="Times New Roman"/>
              <a:sym typeface="Times New Roman"/>
            </a:endParaRPr>
          </a:p>
          <a:p>
            <a:pPr marL="457200" lvl="0" indent="0" algn="just" rtl="0">
              <a:lnSpc>
                <a:spcPct val="130000"/>
              </a:lnSpc>
              <a:spcBef>
                <a:spcPts val="1800"/>
              </a:spcBef>
              <a:spcAft>
                <a:spcPts val="400"/>
              </a:spcAft>
              <a:buSzPts val="1800"/>
              <a:buNone/>
            </a:pPr>
            <a:endParaRPr sz="1600" b="1">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Android Devices in the Market</a:t>
            </a:r>
            <a:endParaRPr/>
          </a:p>
        </p:txBody>
      </p:sp>
      <p:sp>
        <p:nvSpPr>
          <p:cNvPr id="286" name="Google Shape;286;p40"/>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SzPts val="1800"/>
              <a:buNone/>
            </a:pPr>
            <a:r>
              <a:rPr lang="en" sz="1200">
                <a:solidFill>
                  <a:srgbClr val="202124"/>
                </a:solidFill>
                <a:highlight>
                  <a:srgbClr val="FFFFFF"/>
                </a:highlight>
                <a:latin typeface="Arial"/>
                <a:ea typeface="Arial"/>
                <a:cs typeface="Arial"/>
                <a:sym typeface="Arial"/>
              </a:rPr>
              <a:t>There are many types of android devices in the market with all shapes and sizes:</a:t>
            </a:r>
            <a:endParaRPr sz="1200">
              <a:solidFill>
                <a:srgbClr val="202124"/>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SzPts val="1800"/>
              <a:buNone/>
            </a:pPr>
            <a:r>
              <a:rPr lang="en" sz="1200">
                <a:solidFill>
                  <a:srgbClr val="202124"/>
                </a:solidFill>
                <a:highlight>
                  <a:srgbClr val="FFFFFF"/>
                </a:highlight>
                <a:latin typeface="Arial"/>
                <a:ea typeface="Arial"/>
                <a:cs typeface="Arial"/>
                <a:sym typeface="Arial"/>
              </a:rPr>
              <a:t>	</a:t>
            </a:r>
            <a:endParaRPr sz="1200">
              <a:solidFill>
                <a:srgbClr val="202124"/>
              </a:solidFill>
              <a:highlight>
                <a:srgbClr val="FFFFFF"/>
              </a:highlight>
              <a:latin typeface="Arial"/>
              <a:ea typeface="Arial"/>
              <a:cs typeface="Arial"/>
              <a:sym typeface="Arial"/>
            </a:endParaRPr>
          </a:p>
        </p:txBody>
      </p:sp>
      <p:pic>
        <p:nvPicPr>
          <p:cNvPr id="287" name="Google Shape;287;p40"/>
          <p:cNvPicPr preferRelativeResize="0"/>
          <p:nvPr/>
        </p:nvPicPr>
        <p:blipFill rotWithShape="1">
          <a:blip r:embed="rId3">
            <a:alphaModFix/>
          </a:blip>
          <a:srcRect l="41286" t="30872" r="49319" b="53593"/>
          <a:stretch/>
        </p:blipFill>
        <p:spPr>
          <a:xfrm>
            <a:off x="878925" y="1677875"/>
            <a:ext cx="3382076" cy="3146024"/>
          </a:xfrm>
          <a:prstGeom prst="rect">
            <a:avLst/>
          </a:prstGeom>
          <a:noFill/>
          <a:ln>
            <a:noFill/>
          </a:ln>
        </p:spPr>
      </p:pic>
      <p:sp>
        <p:nvSpPr>
          <p:cNvPr id="288" name="Google Shape;288;p40"/>
          <p:cNvSpPr txBox="1"/>
          <p:nvPr/>
        </p:nvSpPr>
        <p:spPr>
          <a:xfrm>
            <a:off x="3935025" y="1727825"/>
            <a:ext cx="4614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02124"/>
                </a:solidFill>
                <a:highlight>
                  <a:srgbClr val="FFFFFF"/>
                </a:highlight>
                <a:latin typeface="Arial"/>
                <a:ea typeface="Arial"/>
                <a:cs typeface="Arial"/>
                <a:sym typeface="Arial"/>
              </a:rPr>
              <a:t>A cell </a:t>
            </a:r>
            <a:r>
              <a:rPr lang="en" sz="1200" b="1" i="0" u="none" strike="noStrike" cap="none">
                <a:solidFill>
                  <a:srgbClr val="202124"/>
                </a:solidFill>
                <a:highlight>
                  <a:srgbClr val="FFFFFF"/>
                </a:highlight>
                <a:latin typeface="Arial"/>
                <a:ea typeface="Arial"/>
                <a:cs typeface="Arial"/>
                <a:sym typeface="Arial"/>
              </a:rPr>
              <a:t>phone </a:t>
            </a:r>
            <a:r>
              <a:rPr lang="en" sz="1200" b="0" i="0" u="none" strike="noStrike" cap="none">
                <a:solidFill>
                  <a:srgbClr val="202124"/>
                </a:solidFill>
                <a:highlight>
                  <a:srgbClr val="FFFFFF"/>
                </a:highlight>
                <a:latin typeface="Arial"/>
                <a:ea typeface="Arial"/>
                <a:cs typeface="Arial"/>
                <a:sym typeface="Arial"/>
              </a:rPr>
              <a:t>that has functions </a:t>
            </a:r>
            <a:r>
              <a:rPr lang="en" sz="1200" b="1" i="0" u="none" strike="noStrike" cap="none">
                <a:solidFill>
                  <a:srgbClr val="202124"/>
                </a:solidFill>
                <a:highlight>
                  <a:srgbClr val="FFFFFF"/>
                </a:highlight>
                <a:latin typeface="Arial"/>
                <a:ea typeface="Arial"/>
                <a:cs typeface="Arial"/>
                <a:sym typeface="Arial"/>
              </a:rPr>
              <a:t>like that of a computer</a:t>
            </a:r>
            <a:endParaRPr sz="1200" b="1" i="0" u="none" strike="noStrike" cap="none">
              <a:solidFill>
                <a:srgbClr val="202124"/>
              </a:solidFill>
              <a:highlight>
                <a:srgbClr val="FFFFFF"/>
              </a:highlight>
              <a:latin typeface="Arial"/>
              <a:ea typeface="Arial"/>
              <a:cs typeface="Arial"/>
              <a:sym typeface="Arial"/>
            </a:endParaRPr>
          </a:p>
        </p:txBody>
      </p:sp>
      <p:sp>
        <p:nvSpPr>
          <p:cNvPr id="289" name="Google Shape;289;p40"/>
          <p:cNvSpPr txBox="1"/>
          <p:nvPr/>
        </p:nvSpPr>
        <p:spPr>
          <a:xfrm>
            <a:off x="3935025" y="2149850"/>
            <a:ext cx="5143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02124"/>
                </a:solidFill>
                <a:highlight>
                  <a:srgbClr val="FFFFFF"/>
                </a:highlight>
                <a:latin typeface="Arial"/>
                <a:ea typeface="Arial"/>
                <a:cs typeface="Arial"/>
                <a:sym typeface="Arial"/>
              </a:rPr>
              <a:t>A tablet is </a:t>
            </a:r>
            <a:r>
              <a:rPr lang="en" sz="1200" b="1" i="0" u="none" strike="noStrike" cap="none">
                <a:solidFill>
                  <a:srgbClr val="202124"/>
                </a:solidFill>
                <a:highlight>
                  <a:srgbClr val="FFFFFF"/>
                </a:highlight>
                <a:latin typeface="Arial"/>
                <a:ea typeface="Arial"/>
                <a:cs typeface="Arial"/>
                <a:sym typeface="Arial"/>
              </a:rPr>
              <a:t>a wireless, portable personal computer with a touchscreen interface</a:t>
            </a:r>
            <a:r>
              <a:rPr lang="en" sz="1200" b="0" i="0" u="none" strike="noStrike" cap="none">
                <a:solidFill>
                  <a:srgbClr val="202124"/>
                </a:solidFill>
                <a:highlight>
                  <a:srgbClr val="FFFFFF"/>
                </a:highlight>
                <a:latin typeface="Arial"/>
                <a:ea typeface="Arial"/>
                <a:cs typeface="Arial"/>
                <a:sym typeface="Arial"/>
              </a:rPr>
              <a:t>.</a:t>
            </a:r>
            <a:endParaRPr sz="1600" b="0" i="0" u="none" strike="noStrike" cap="none">
              <a:solidFill>
                <a:srgbClr val="000000"/>
              </a:solidFill>
              <a:latin typeface="Source Sans Pro"/>
              <a:ea typeface="Source Sans Pro"/>
              <a:cs typeface="Source Sans Pro"/>
              <a:sym typeface="Source Sans Pro"/>
            </a:endParaRPr>
          </a:p>
        </p:txBody>
      </p:sp>
      <p:sp>
        <p:nvSpPr>
          <p:cNvPr id="290" name="Google Shape;290;p40"/>
          <p:cNvSpPr txBox="1"/>
          <p:nvPr/>
        </p:nvSpPr>
        <p:spPr>
          <a:xfrm>
            <a:off x="3935025" y="2703950"/>
            <a:ext cx="45342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02124"/>
                </a:solidFill>
                <a:highlight>
                  <a:srgbClr val="FFFFFF"/>
                </a:highlight>
                <a:latin typeface="Arial"/>
                <a:ea typeface="Arial"/>
                <a:cs typeface="Arial"/>
                <a:sym typeface="Arial"/>
              </a:rPr>
              <a:t>An e-reader, is a mobile electronic device that is designed primarily for the </a:t>
            </a:r>
            <a:r>
              <a:rPr lang="en" sz="1200" b="1" i="0" u="none" strike="noStrike" cap="none">
                <a:solidFill>
                  <a:srgbClr val="202124"/>
                </a:solidFill>
                <a:highlight>
                  <a:srgbClr val="FFFFFF"/>
                </a:highlight>
                <a:latin typeface="Arial"/>
                <a:ea typeface="Arial"/>
                <a:cs typeface="Arial"/>
                <a:sym typeface="Arial"/>
              </a:rPr>
              <a:t>purpose of reading digital docs.</a:t>
            </a:r>
            <a:endParaRPr sz="1200" b="1" i="0" u="none" strike="noStrike" cap="none">
              <a:solidFill>
                <a:srgbClr val="202124"/>
              </a:solidFill>
              <a:highlight>
                <a:srgbClr val="FFFFFF"/>
              </a:highlight>
              <a:latin typeface="Arial"/>
              <a:ea typeface="Arial"/>
              <a:cs typeface="Arial"/>
              <a:sym typeface="Arial"/>
            </a:endParaRPr>
          </a:p>
        </p:txBody>
      </p:sp>
      <p:sp>
        <p:nvSpPr>
          <p:cNvPr id="291" name="Google Shape;291;p40"/>
          <p:cNvSpPr txBox="1"/>
          <p:nvPr/>
        </p:nvSpPr>
        <p:spPr>
          <a:xfrm>
            <a:off x="3935025" y="3258050"/>
            <a:ext cx="49836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50"/>
              <a:buFont typeface="Arial"/>
              <a:buNone/>
            </a:pPr>
            <a:r>
              <a:rPr lang="en" sz="1150" b="1" i="0" u="none" strike="noStrike" cap="none">
                <a:solidFill>
                  <a:srgbClr val="000000"/>
                </a:solidFill>
                <a:highlight>
                  <a:srgbClr val="FFFFFF"/>
                </a:highlight>
                <a:latin typeface="Arial"/>
                <a:ea typeface="Arial"/>
                <a:cs typeface="Arial"/>
                <a:sym typeface="Arial"/>
              </a:rPr>
              <a:t>Internet TV</a:t>
            </a:r>
            <a:r>
              <a:rPr lang="en" sz="1150" b="0" i="0" u="none" strike="noStrike" cap="none">
                <a:solidFill>
                  <a:srgbClr val="000000"/>
                </a:solidFill>
                <a:highlight>
                  <a:srgbClr val="FFFFFF"/>
                </a:highlight>
                <a:latin typeface="Arial"/>
                <a:ea typeface="Arial"/>
                <a:cs typeface="Arial"/>
                <a:sym typeface="Arial"/>
              </a:rPr>
              <a:t> (ITV) is generally-available content distributed over the </a:t>
            </a:r>
            <a:r>
              <a:rPr lang="en" sz="1150" b="1" i="0" u="none" strike="noStrike" cap="none">
                <a:solidFill>
                  <a:srgbClr val="000000"/>
                </a:solidFill>
                <a:highlight>
                  <a:srgbClr val="FFFFFF"/>
                </a:highlight>
                <a:latin typeface="Arial"/>
                <a:ea typeface="Arial"/>
                <a:cs typeface="Arial"/>
                <a:sym typeface="Arial"/>
              </a:rPr>
              <a:t>Internet</a:t>
            </a:r>
            <a:r>
              <a:rPr lang="en" sz="1150" b="0" i="0" u="none" strike="noStrike" cap="none">
                <a:solidFill>
                  <a:srgbClr val="000000"/>
                </a:solidFill>
                <a:highlight>
                  <a:srgbClr val="FFFFFF"/>
                </a:highlight>
                <a:latin typeface="Arial"/>
                <a:ea typeface="Arial"/>
                <a:cs typeface="Arial"/>
                <a:sym typeface="Arial"/>
              </a:rPr>
              <a:t>.</a:t>
            </a:r>
            <a:endParaRPr sz="1500" b="0" i="0" u="none" strike="noStrike" cap="none">
              <a:solidFill>
                <a:srgbClr val="000000"/>
              </a:solidFill>
              <a:latin typeface="Source Sans Pro"/>
              <a:ea typeface="Source Sans Pro"/>
              <a:cs typeface="Source Sans Pro"/>
              <a:sym typeface="Source Sans Pro"/>
            </a:endParaRPr>
          </a:p>
        </p:txBody>
      </p:sp>
      <p:sp>
        <p:nvSpPr>
          <p:cNvPr id="292" name="Google Shape;292;p40"/>
          <p:cNvSpPr txBox="1"/>
          <p:nvPr/>
        </p:nvSpPr>
        <p:spPr>
          <a:xfrm>
            <a:off x="3935025" y="3785375"/>
            <a:ext cx="4494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highlight>
                  <a:srgbClr val="FFFFFF"/>
                </a:highlight>
                <a:latin typeface="Arial"/>
                <a:ea typeface="Arial"/>
                <a:cs typeface="Arial"/>
                <a:sym typeface="Arial"/>
              </a:rPr>
              <a:t>A</a:t>
            </a:r>
            <a:r>
              <a:rPr lang="en" sz="1200" b="1" i="0" u="none" strike="noStrike" cap="none">
                <a:solidFill>
                  <a:srgbClr val="000000"/>
                </a:solidFill>
                <a:highlight>
                  <a:srgbClr val="FFFFFF"/>
                </a:highlight>
                <a:latin typeface="Arial"/>
                <a:ea typeface="Arial"/>
                <a:cs typeface="Arial"/>
                <a:sym typeface="Arial"/>
              </a:rPr>
              <a:t> </a:t>
            </a:r>
            <a:r>
              <a:rPr lang="en" sz="1200" b="0" i="0" u="none" strike="noStrike" cap="none">
                <a:solidFill>
                  <a:srgbClr val="000000"/>
                </a:solidFill>
                <a:highlight>
                  <a:srgbClr val="FFFFFF"/>
                </a:highlight>
                <a:latin typeface="Arial"/>
                <a:ea typeface="Arial"/>
                <a:cs typeface="Arial"/>
                <a:sym typeface="Arial"/>
              </a:rPr>
              <a:t>system that allows your</a:t>
            </a:r>
            <a:r>
              <a:rPr lang="en" sz="1200" b="1" i="0" u="none" strike="noStrike" cap="none">
                <a:solidFill>
                  <a:srgbClr val="000000"/>
                </a:solidFill>
                <a:highlight>
                  <a:srgbClr val="FFFFFF"/>
                </a:highlight>
                <a:latin typeface="Arial"/>
                <a:ea typeface="Arial"/>
                <a:cs typeface="Arial"/>
                <a:sym typeface="Arial"/>
              </a:rPr>
              <a:t> car's infotainment screen to display content from your mobile phone</a:t>
            </a:r>
            <a:endParaRPr sz="1400" b="0" i="0" u="none" strike="noStrike" cap="none">
              <a:solidFill>
                <a:srgbClr val="000000"/>
              </a:solidFill>
              <a:latin typeface="Source Sans Pro"/>
              <a:ea typeface="Source Sans Pro"/>
              <a:cs typeface="Source Sans Pro"/>
              <a:sym typeface="Source Sans Pro"/>
            </a:endParaRPr>
          </a:p>
        </p:txBody>
      </p:sp>
      <p:sp>
        <p:nvSpPr>
          <p:cNvPr id="293" name="Google Shape;293;p40"/>
          <p:cNvSpPr txBox="1"/>
          <p:nvPr/>
        </p:nvSpPr>
        <p:spPr>
          <a:xfrm>
            <a:off x="3935025" y="4264625"/>
            <a:ext cx="4664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50"/>
              <a:buFont typeface="Arial"/>
              <a:buNone/>
            </a:pPr>
            <a:r>
              <a:rPr lang="en" sz="1150" b="0" i="0" u="none" strike="noStrike" cap="none">
                <a:solidFill>
                  <a:srgbClr val="000000"/>
                </a:solidFill>
                <a:highlight>
                  <a:srgbClr val="FFFFFF"/>
                </a:highlight>
                <a:latin typeface="Arial"/>
                <a:ea typeface="Arial"/>
                <a:cs typeface="Arial"/>
                <a:sym typeface="Arial"/>
              </a:rPr>
              <a:t>A mobile device with a t</a:t>
            </a:r>
            <a:r>
              <a:rPr lang="en" sz="1150" b="1" i="0" u="none" strike="noStrike" cap="none">
                <a:solidFill>
                  <a:srgbClr val="000000"/>
                </a:solidFill>
                <a:highlight>
                  <a:srgbClr val="FFFFFF"/>
                </a:highlight>
                <a:latin typeface="Arial"/>
                <a:ea typeface="Arial"/>
                <a:cs typeface="Arial"/>
                <a:sym typeface="Arial"/>
              </a:rPr>
              <a:t>ouchscreen display, designed to be worn on the wrist.</a:t>
            </a:r>
            <a:endParaRPr sz="1500" b="1"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title"/>
          </p:nvPr>
        </p:nvSpPr>
        <p:spPr>
          <a:xfrm>
            <a:off x="311700" y="10545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Android Market</a:t>
            </a:r>
            <a:endParaRPr/>
          </a:p>
        </p:txBody>
      </p:sp>
      <p:sp>
        <p:nvSpPr>
          <p:cNvPr id="299" name="Google Shape;299;p41"/>
          <p:cNvSpPr txBox="1">
            <a:spLocks noGrp="1"/>
          </p:cNvSpPr>
          <p:nvPr>
            <p:ph type="body" idx="1"/>
          </p:nvPr>
        </p:nvSpPr>
        <p:spPr>
          <a:xfrm>
            <a:off x="89875" y="728850"/>
            <a:ext cx="8938800" cy="4284900"/>
          </a:xfrm>
          <a:prstGeom prst="rect">
            <a:avLst/>
          </a:prstGeom>
          <a:noFill/>
          <a:ln>
            <a:noFill/>
          </a:ln>
        </p:spPr>
        <p:txBody>
          <a:bodyPr spcFirstLastPara="1" wrap="square" lIns="91425" tIns="91425" rIns="91425" bIns="91425" anchor="t" anchorCtr="0">
            <a:noAutofit/>
          </a:bodyPr>
          <a:lstStyle/>
          <a:p>
            <a:pPr lvl="0" indent="-330200">
              <a:lnSpc>
                <a:spcPct val="150000"/>
              </a:lnSpc>
              <a:buClr>
                <a:srgbClr val="000000"/>
              </a:buClr>
              <a:buSzPts val="1600"/>
              <a:buFont typeface="Times New Roman"/>
              <a:buChar char="❖"/>
            </a:pPr>
            <a:r>
              <a:rPr lang="en-US" sz="1600" dirty="0" smtClean="0"/>
              <a:t>The </a:t>
            </a:r>
            <a:r>
              <a:rPr lang="en-US" sz="1600" dirty="0"/>
              <a:t>Android Market was an online store offering software applications designed for Android devices. Users gain access to the Android Market through its website or the Market application installed on Android mobile devices</a:t>
            </a:r>
            <a:r>
              <a:rPr lang="en-US" sz="1600" dirty="0" smtClean="0"/>
              <a:t>.</a:t>
            </a:r>
          </a:p>
          <a:p>
            <a:pPr lvl="0" indent="-330200">
              <a:lnSpc>
                <a:spcPct val="150000"/>
              </a:lnSpc>
              <a:buClr>
                <a:srgbClr val="000000"/>
              </a:buClr>
              <a:buSzPts val="1600"/>
              <a:buFont typeface="Times New Roman"/>
              <a:buChar char="❖"/>
            </a:pPr>
            <a:r>
              <a:rPr lang="en-US" sz="1600" dirty="0"/>
              <a:t>Android apps are not only available on the Android Market. After registering for an Android Market account, developers may choose to make their apps available on their own websites. </a:t>
            </a:r>
            <a:endParaRPr lang="en-US" sz="1600" dirty="0" smtClean="0"/>
          </a:p>
          <a:p>
            <a:pPr lvl="0" indent="-330200">
              <a:lnSpc>
                <a:spcPct val="150000"/>
              </a:lnSpc>
              <a:buClr>
                <a:srgbClr val="000000"/>
              </a:buClr>
              <a:buSzPts val="1600"/>
              <a:buFont typeface="Times New Roman"/>
              <a:buChar char="❖"/>
            </a:pPr>
            <a:r>
              <a:rPr lang="en-US" sz="1600" dirty="0" smtClean="0"/>
              <a:t>Developers </a:t>
            </a:r>
            <a:r>
              <a:rPr lang="en-US" sz="1600" dirty="0"/>
              <a:t>pay a $25 one-time registration fee before they can start uploading applications to the Android Market. They need to open a Google Checkout Merchant account to receive payment. When a developer sells an app on the Android Market, Google gets 30 percent for each copy of the app downloaded.</a:t>
            </a:r>
            <a:endParaRPr lang="en-US" sz="1600" dirty="0" smtClean="0"/>
          </a:p>
          <a:p>
            <a:pPr marL="0" lvl="0" indent="0" algn="l" rtl="0">
              <a:lnSpc>
                <a:spcPct val="95000"/>
              </a:lnSpc>
              <a:spcBef>
                <a:spcPts val="2000"/>
              </a:spcBef>
              <a:spcAft>
                <a:spcPts val="0"/>
              </a:spcAft>
              <a:buClr>
                <a:schemeClr val="dk2"/>
              </a:buClr>
              <a:buSzPts val="852"/>
              <a:buFont typeface="Arial"/>
              <a:buNone/>
            </a:pPr>
            <a:endParaRPr sz="1430" dirty="0">
              <a:solidFill>
                <a:srgbClr val="000000"/>
              </a:solidFill>
              <a:highlight>
                <a:srgbClr val="FFFFFF"/>
              </a:highlight>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2"/>
              </a:buClr>
              <a:buSzPts val="852"/>
              <a:buFont typeface="Arial"/>
              <a:buNone/>
            </a:pPr>
            <a:endParaRPr sz="1430" dirty="0">
              <a:solidFill>
                <a:srgbClr val="000000"/>
              </a:solidFill>
              <a:highlight>
                <a:srgbClr val="FFFFFF"/>
              </a:highlight>
              <a:latin typeface="Times New Roman"/>
              <a:ea typeface="Times New Roman"/>
              <a:cs typeface="Times New Roman"/>
              <a:sym typeface="Times New Roman"/>
            </a:endParaRPr>
          </a:p>
          <a:p>
            <a:pPr marL="0" lvl="0" indent="0" algn="l" rtl="0">
              <a:lnSpc>
                <a:spcPct val="95000"/>
              </a:lnSpc>
              <a:spcBef>
                <a:spcPts val="0"/>
              </a:spcBef>
              <a:spcAft>
                <a:spcPts val="1200"/>
              </a:spcAft>
              <a:buSzPts val="852"/>
              <a:buNone/>
            </a:pPr>
            <a:endParaRPr sz="1895"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Obtaining the Required Tools</a:t>
            </a:r>
            <a:endParaRPr/>
          </a:p>
        </p:txBody>
      </p:sp>
      <p:sp>
        <p:nvSpPr>
          <p:cNvPr id="305" name="Google Shape;305;p42"/>
          <p:cNvSpPr txBox="1">
            <a:spLocks noGrp="1"/>
          </p:cNvSpPr>
          <p:nvPr>
            <p:ph type="body" idx="1"/>
          </p:nvPr>
        </p:nvSpPr>
        <p:spPr>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ts val="1800"/>
              <a:buNone/>
            </a:pPr>
            <a:r>
              <a:rPr lang="en">
                <a:solidFill>
                  <a:srgbClr val="000000"/>
                </a:solidFill>
                <a:latin typeface="Times New Roman"/>
                <a:ea typeface="Times New Roman"/>
                <a:cs typeface="Times New Roman"/>
                <a:sym typeface="Times New Roman"/>
              </a:rPr>
              <a:t>Before we start developing our android application, we need to o</a:t>
            </a:r>
            <a:r>
              <a:rPr lang="en" b="1">
                <a:solidFill>
                  <a:srgbClr val="000000"/>
                </a:solidFill>
                <a:latin typeface="Times New Roman"/>
                <a:ea typeface="Times New Roman"/>
                <a:cs typeface="Times New Roman"/>
                <a:sym typeface="Times New Roman"/>
              </a:rPr>
              <a:t>btain/install the following tools:</a:t>
            </a:r>
            <a:endParaRPr b="1">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a:solidFill>
                  <a:srgbClr val="000000"/>
                </a:solidFill>
                <a:latin typeface="Times New Roman"/>
                <a:ea typeface="Times New Roman"/>
                <a:cs typeface="Times New Roman"/>
                <a:sym typeface="Times New Roman"/>
              </a:rPr>
              <a:t>	</a:t>
            </a:r>
            <a:r>
              <a:rPr lang="en" b="1">
                <a:solidFill>
                  <a:srgbClr val="000000"/>
                </a:solidFill>
                <a:latin typeface="Times New Roman"/>
                <a:ea typeface="Times New Roman"/>
                <a:cs typeface="Times New Roman"/>
                <a:sym typeface="Times New Roman"/>
              </a:rPr>
              <a:t>Android Studio</a:t>
            </a:r>
            <a:endParaRPr b="1">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b="1">
                <a:solidFill>
                  <a:srgbClr val="000000"/>
                </a:solidFill>
                <a:latin typeface="Times New Roman"/>
                <a:ea typeface="Times New Roman"/>
                <a:cs typeface="Times New Roman"/>
                <a:sym typeface="Times New Roman"/>
              </a:rPr>
              <a:t>	Android SDK</a:t>
            </a:r>
            <a:endParaRPr b="1">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b="1">
                <a:solidFill>
                  <a:srgbClr val="000000"/>
                </a:solidFill>
                <a:latin typeface="Times New Roman"/>
                <a:ea typeface="Times New Roman"/>
                <a:cs typeface="Times New Roman"/>
                <a:sym typeface="Times New Roman"/>
              </a:rPr>
              <a:t>	Creating Android Virtual Devices</a:t>
            </a:r>
            <a:endParaRPr b="1">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b="1">
                <a:solidFill>
                  <a:srgbClr val="000000"/>
                </a:solidFill>
                <a:latin typeface="Times New Roman"/>
                <a:ea typeface="Times New Roman"/>
                <a:cs typeface="Times New Roman"/>
                <a:sym typeface="Times New Roman"/>
              </a:rPr>
              <a:t>	The Android Developer Community</a:t>
            </a:r>
            <a:endParaRPr b="1">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a:t>	</a:t>
            </a: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81975" y="115425"/>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Android Studio</a:t>
            </a:r>
            <a:endParaRPr/>
          </a:p>
        </p:txBody>
      </p:sp>
      <p:sp>
        <p:nvSpPr>
          <p:cNvPr id="311" name="Google Shape;311;p43"/>
          <p:cNvSpPr txBox="1">
            <a:spLocks noGrp="1"/>
          </p:cNvSpPr>
          <p:nvPr>
            <p:ph type="body" idx="1"/>
          </p:nvPr>
        </p:nvSpPr>
        <p:spPr>
          <a:xfrm>
            <a:off x="81975" y="738825"/>
            <a:ext cx="8996700" cy="43548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202124"/>
              </a:buClr>
              <a:buSzPts val="1500"/>
              <a:buFont typeface="Times New Roman"/>
              <a:buChar char="❖"/>
            </a:pPr>
            <a:r>
              <a:rPr lang="en" sz="1500" dirty="0">
                <a:solidFill>
                  <a:srgbClr val="202124"/>
                </a:solidFill>
                <a:highlight>
                  <a:srgbClr val="FFFFFF"/>
                </a:highlight>
                <a:latin typeface="Times New Roman"/>
                <a:ea typeface="Times New Roman"/>
                <a:cs typeface="Times New Roman"/>
                <a:sym typeface="Times New Roman"/>
              </a:rPr>
              <a:t>Android Studio provides </a:t>
            </a:r>
            <a:r>
              <a:rPr lang="en" sz="1500" b="1" dirty="0">
                <a:solidFill>
                  <a:srgbClr val="202124"/>
                </a:solidFill>
                <a:highlight>
                  <a:srgbClr val="FFFFFF"/>
                </a:highlight>
                <a:latin typeface="Times New Roman"/>
                <a:ea typeface="Times New Roman"/>
                <a:cs typeface="Times New Roman"/>
                <a:sym typeface="Times New Roman"/>
              </a:rPr>
              <a:t>a unified environment where you can build apps for Android phones, tablets, Android Wear, Android TV, and Android Auto</a:t>
            </a:r>
            <a:r>
              <a:rPr lang="en" sz="1500" dirty="0">
                <a:solidFill>
                  <a:srgbClr val="202124"/>
                </a:solidFill>
                <a:highlight>
                  <a:srgbClr val="FFFFFF"/>
                </a:highlight>
                <a:latin typeface="Times New Roman"/>
                <a:ea typeface="Times New Roman"/>
                <a:cs typeface="Times New Roman"/>
                <a:sym typeface="Times New Roman"/>
              </a:rPr>
              <a:t>. </a:t>
            </a:r>
            <a:endParaRPr sz="1500" dirty="0">
              <a:solidFill>
                <a:srgbClr val="202124"/>
              </a:solidFill>
              <a:highlight>
                <a:srgbClr val="FFFFFF"/>
              </a:highlight>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202124"/>
              </a:buClr>
              <a:buSzPts val="1500"/>
              <a:buFont typeface="Times New Roman"/>
              <a:buChar char="❖"/>
            </a:pPr>
            <a:r>
              <a:rPr lang="en" sz="1500" b="1" dirty="0" smtClean="0">
                <a:solidFill>
                  <a:srgbClr val="202124"/>
                </a:solidFill>
                <a:highlight>
                  <a:srgbClr val="FFFFFF"/>
                </a:highlight>
                <a:latin typeface="Times New Roman"/>
                <a:ea typeface="Times New Roman"/>
                <a:cs typeface="Times New Roman"/>
                <a:sym typeface="Times New Roman"/>
              </a:rPr>
              <a:t>Features </a:t>
            </a:r>
            <a:r>
              <a:rPr lang="en" sz="1500" b="1" dirty="0">
                <a:solidFill>
                  <a:srgbClr val="202124"/>
                </a:solidFill>
                <a:highlight>
                  <a:srgbClr val="FFFFFF"/>
                </a:highlight>
                <a:latin typeface="Times New Roman"/>
                <a:ea typeface="Times New Roman"/>
                <a:cs typeface="Times New Roman"/>
                <a:sym typeface="Times New Roman"/>
              </a:rPr>
              <a:t>of Android Studio:</a:t>
            </a:r>
            <a:endParaRPr sz="1500" b="1" dirty="0">
              <a:solidFill>
                <a:srgbClr val="202124"/>
              </a:solidFill>
              <a:highlight>
                <a:srgbClr val="FFFFFF"/>
              </a:highlight>
              <a:latin typeface="Times New Roman"/>
              <a:ea typeface="Times New Roman"/>
              <a:cs typeface="Times New Roman"/>
              <a:sym typeface="Times New Roman"/>
            </a:endParaRPr>
          </a:p>
          <a:p>
            <a:pPr marL="914400" lvl="1" indent="-323850" algn="l" rtl="0">
              <a:lnSpc>
                <a:spcPct val="120000"/>
              </a:lnSpc>
              <a:spcBef>
                <a:spcPts val="0"/>
              </a:spcBef>
              <a:spcAft>
                <a:spcPts val="0"/>
              </a:spcAft>
              <a:buClr>
                <a:srgbClr val="161616"/>
              </a:buClr>
              <a:buSzPts val="1500"/>
              <a:buFont typeface="Times New Roman"/>
              <a:buChar char="➢"/>
            </a:pPr>
            <a:r>
              <a:rPr lang="en" sz="1500" b="1" dirty="0">
                <a:solidFill>
                  <a:srgbClr val="161616"/>
                </a:solidFill>
                <a:highlight>
                  <a:srgbClr val="FFFFFF"/>
                </a:highlight>
                <a:latin typeface="Times New Roman"/>
                <a:ea typeface="Times New Roman"/>
                <a:cs typeface="Times New Roman"/>
                <a:sym typeface="Times New Roman"/>
              </a:rPr>
              <a:t>Instant App Run</a:t>
            </a:r>
            <a:endParaRPr sz="1500" b="1" dirty="0">
              <a:solidFill>
                <a:srgbClr val="161616"/>
              </a:solidFill>
              <a:highlight>
                <a:srgbClr val="FFFFFF"/>
              </a:highlight>
              <a:latin typeface="Times New Roman"/>
              <a:ea typeface="Times New Roman"/>
              <a:cs typeface="Times New Roman"/>
              <a:sym typeface="Times New Roman"/>
            </a:endParaRPr>
          </a:p>
          <a:p>
            <a:pPr marL="1371600" lvl="2" indent="-323850" algn="l" rtl="0">
              <a:lnSpc>
                <a:spcPct val="115000"/>
              </a:lnSpc>
              <a:spcBef>
                <a:spcPts val="0"/>
              </a:spcBef>
              <a:spcAft>
                <a:spcPts val="0"/>
              </a:spcAft>
              <a:buClr>
                <a:schemeClr val="dk2"/>
              </a:buClr>
              <a:buSzPts val="1500"/>
              <a:buFont typeface="Times New Roman"/>
              <a:buChar char="■"/>
            </a:pPr>
            <a:r>
              <a:rPr lang="en" sz="1500" dirty="0">
                <a:solidFill>
                  <a:schemeClr val="dk2"/>
                </a:solidFill>
                <a:highlight>
                  <a:srgbClr val="FFFFFF"/>
                </a:highlight>
                <a:latin typeface="Times New Roman"/>
                <a:ea typeface="Times New Roman"/>
                <a:cs typeface="Times New Roman"/>
                <a:sym typeface="Times New Roman"/>
              </a:rPr>
              <a:t>It is an advanced technology in which it cleverly understands the transmutations done in the applications and deliver it instantly w</a:t>
            </a:r>
            <a:r>
              <a:rPr lang="en" sz="1500" b="1" dirty="0">
                <a:solidFill>
                  <a:schemeClr val="dk2"/>
                </a:solidFill>
                <a:highlight>
                  <a:srgbClr val="FFFFFF"/>
                </a:highlight>
                <a:latin typeface="Times New Roman"/>
                <a:ea typeface="Times New Roman"/>
                <a:cs typeface="Times New Roman"/>
                <a:sym typeface="Times New Roman"/>
              </a:rPr>
              <a:t>ithout taking time to rebuild the apk </a:t>
            </a:r>
            <a:r>
              <a:rPr lang="en" sz="1500" dirty="0">
                <a:solidFill>
                  <a:schemeClr val="dk2"/>
                </a:solidFill>
                <a:highlight>
                  <a:srgbClr val="FFFFFF"/>
                </a:highlight>
                <a:latin typeface="Times New Roman"/>
                <a:ea typeface="Times New Roman"/>
                <a:cs typeface="Times New Roman"/>
                <a:sym typeface="Times New Roman"/>
              </a:rPr>
              <a:t>and installations make. So, quick that you can see the c</a:t>
            </a:r>
            <a:r>
              <a:rPr lang="en" sz="1500" b="1" dirty="0">
                <a:solidFill>
                  <a:schemeClr val="dk2"/>
                </a:solidFill>
                <a:highlight>
                  <a:srgbClr val="FFFFFF"/>
                </a:highlight>
                <a:latin typeface="Times New Roman"/>
                <a:ea typeface="Times New Roman"/>
                <a:cs typeface="Times New Roman"/>
                <a:sym typeface="Times New Roman"/>
              </a:rPr>
              <a:t>hanges in app immediately. </a:t>
            </a:r>
            <a:endParaRPr sz="1500" b="1" dirty="0">
              <a:solidFill>
                <a:schemeClr val="dk2"/>
              </a:solidFill>
              <a:highlight>
                <a:srgbClr val="FFFFFF"/>
              </a:highlight>
              <a:latin typeface="Times New Roman"/>
              <a:ea typeface="Times New Roman"/>
              <a:cs typeface="Times New Roman"/>
              <a:sym typeface="Times New Roman"/>
            </a:endParaRPr>
          </a:p>
          <a:p>
            <a:pPr marL="914400" lvl="1" indent="-323850" algn="l" rtl="0">
              <a:lnSpc>
                <a:spcPct val="120000"/>
              </a:lnSpc>
              <a:spcBef>
                <a:spcPts val="0"/>
              </a:spcBef>
              <a:spcAft>
                <a:spcPts val="0"/>
              </a:spcAft>
              <a:buClr>
                <a:srgbClr val="161616"/>
              </a:buClr>
              <a:buSzPts val="1500"/>
              <a:buFont typeface="Times New Roman"/>
              <a:buChar char="➢"/>
            </a:pPr>
            <a:r>
              <a:rPr lang="en" sz="1500" b="1" dirty="0">
                <a:solidFill>
                  <a:srgbClr val="161616"/>
                </a:solidFill>
                <a:highlight>
                  <a:srgbClr val="FFFFFF"/>
                </a:highlight>
                <a:latin typeface="Times New Roman"/>
                <a:ea typeface="Times New Roman"/>
                <a:cs typeface="Times New Roman"/>
                <a:sym typeface="Times New Roman"/>
              </a:rPr>
              <a:t>Visual Layout Editor</a:t>
            </a:r>
            <a:endParaRPr sz="1500" b="1" dirty="0">
              <a:solidFill>
                <a:srgbClr val="161616"/>
              </a:solidFill>
              <a:highlight>
                <a:srgbClr val="FFFFFF"/>
              </a:highlight>
              <a:latin typeface="Times New Roman"/>
              <a:ea typeface="Times New Roman"/>
              <a:cs typeface="Times New Roman"/>
              <a:sym typeface="Times New Roman"/>
            </a:endParaRPr>
          </a:p>
          <a:p>
            <a:pPr marL="1371600" lvl="2" indent="-323850" algn="l" rtl="0">
              <a:lnSpc>
                <a:spcPct val="115000"/>
              </a:lnSpc>
              <a:spcBef>
                <a:spcPts val="0"/>
              </a:spcBef>
              <a:spcAft>
                <a:spcPts val="0"/>
              </a:spcAft>
              <a:buClr>
                <a:schemeClr val="dk2"/>
              </a:buClr>
              <a:buSzPts val="1500"/>
              <a:buFont typeface="Times New Roman"/>
              <a:buChar char="■"/>
            </a:pPr>
            <a:r>
              <a:rPr lang="en" sz="1500" dirty="0">
                <a:solidFill>
                  <a:schemeClr val="dk2"/>
                </a:solidFill>
                <a:highlight>
                  <a:srgbClr val="FFFFFF"/>
                </a:highlight>
                <a:latin typeface="Times New Roman"/>
                <a:ea typeface="Times New Roman"/>
                <a:cs typeface="Times New Roman"/>
                <a:sym typeface="Times New Roman"/>
              </a:rPr>
              <a:t> Layout editor helps to build the layout quickly by adding different attributes e</a:t>
            </a:r>
            <a:r>
              <a:rPr lang="en" sz="1500" b="1" dirty="0">
                <a:solidFill>
                  <a:schemeClr val="dk2"/>
                </a:solidFill>
                <a:highlight>
                  <a:srgbClr val="FFFFFF"/>
                </a:highlight>
                <a:latin typeface="Times New Roman"/>
                <a:ea typeface="Times New Roman"/>
                <a:cs typeface="Times New Roman"/>
                <a:sym typeface="Times New Roman"/>
              </a:rPr>
              <a:t>ither by hard-code or drag and drop. </a:t>
            </a:r>
            <a:endParaRPr sz="1500" b="1" dirty="0">
              <a:solidFill>
                <a:schemeClr val="dk2"/>
              </a:solidFill>
              <a:highlight>
                <a:srgbClr val="FFFFFF"/>
              </a:highlight>
              <a:latin typeface="Times New Roman"/>
              <a:ea typeface="Times New Roman"/>
              <a:cs typeface="Times New Roman"/>
              <a:sym typeface="Times New Roman"/>
            </a:endParaRPr>
          </a:p>
          <a:p>
            <a:pPr marL="914400" lvl="0" indent="0" algn="l" rtl="0">
              <a:lnSpc>
                <a:spcPct val="115000"/>
              </a:lnSpc>
              <a:spcBef>
                <a:spcPts val="2600"/>
              </a:spcBef>
              <a:spcAft>
                <a:spcPts val="0"/>
              </a:spcAft>
              <a:buSzPts val="1800"/>
              <a:buNone/>
            </a:pPr>
            <a:endParaRPr sz="1400" dirty="0">
              <a:solidFill>
                <a:srgbClr val="202124"/>
              </a:solidFill>
              <a:highlight>
                <a:srgbClr val="FFFFFF"/>
              </a:highlight>
              <a:latin typeface="Times New Roman"/>
              <a:ea typeface="Times New Roman"/>
              <a:cs typeface="Times New Roman"/>
              <a:sym typeface="Times New Roman"/>
            </a:endParaRPr>
          </a:p>
          <a:p>
            <a:pPr marL="1371600" lvl="2" indent="-317500" algn="l" rtl="0">
              <a:lnSpc>
                <a:spcPct val="115000"/>
              </a:lnSpc>
              <a:spcBef>
                <a:spcPts val="1200"/>
              </a:spcBef>
              <a:spcAft>
                <a:spcPts val="0"/>
              </a:spcAft>
              <a:buClr>
                <a:srgbClr val="202124"/>
              </a:buClr>
              <a:buSzPts val="1400"/>
              <a:buFont typeface="Times New Roman"/>
              <a:buChar char="■"/>
            </a:pPr>
            <a:endParaRPr sz="1400" dirty="0">
              <a:solidFill>
                <a:srgbClr val="202124"/>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body" idx="1"/>
          </p:nvPr>
        </p:nvSpPr>
        <p:spPr>
          <a:xfrm>
            <a:off x="0" y="0"/>
            <a:ext cx="9078600" cy="5093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202124"/>
              </a:buClr>
              <a:buSzPts val="1600"/>
              <a:buFont typeface="Times New Roman"/>
              <a:buChar char="❖"/>
            </a:pPr>
            <a:r>
              <a:rPr lang="en" sz="1600" b="1">
                <a:solidFill>
                  <a:srgbClr val="202124"/>
                </a:solidFill>
                <a:highlight>
                  <a:srgbClr val="FFFFFF"/>
                </a:highlight>
                <a:latin typeface="Times New Roman"/>
                <a:ea typeface="Times New Roman"/>
                <a:cs typeface="Times New Roman"/>
                <a:sym typeface="Times New Roman"/>
              </a:rPr>
              <a:t>Features of Android Studio:</a:t>
            </a:r>
            <a:endParaRPr sz="1600" b="1">
              <a:solidFill>
                <a:srgbClr val="202124"/>
              </a:solidFill>
              <a:highlight>
                <a:srgbClr val="FFFFFF"/>
              </a:highlight>
              <a:latin typeface="Times New Roman"/>
              <a:ea typeface="Times New Roman"/>
              <a:cs typeface="Times New Roman"/>
              <a:sym typeface="Times New Roman"/>
            </a:endParaRPr>
          </a:p>
          <a:p>
            <a:pPr marL="914400" lvl="1" indent="-330200" algn="l" rtl="0">
              <a:lnSpc>
                <a:spcPct val="120000"/>
              </a:lnSpc>
              <a:spcBef>
                <a:spcPts val="0"/>
              </a:spcBef>
              <a:spcAft>
                <a:spcPts val="0"/>
              </a:spcAft>
              <a:buClr>
                <a:srgbClr val="161616"/>
              </a:buClr>
              <a:buSzPts val="1600"/>
              <a:buFont typeface="Times New Roman"/>
              <a:buChar char="➢"/>
            </a:pPr>
            <a:r>
              <a:rPr lang="en" sz="1600" b="1">
                <a:solidFill>
                  <a:srgbClr val="161616"/>
                </a:solidFill>
                <a:highlight>
                  <a:srgbClr val="FFFFFF"/>
                </a:highlight>
                <a:latin typeface="Times New Roman"/>
                <a:ea typeface="Times New Roman"/>
                <a:cs typeface="Times New Roman"/>
                <a:sym typeface="Times New Roman"/>
              </a:rPr>
              <a:t>Fast Emulator</a:t>
            </a:r>
            <a:endParaRPr sz="1600" b="1">
              <a:solidFill>
                <a:srgbClr val="161616"/>
              </a:solidFill>
              <a:highlight>
                <a:srgbClr val="FFFFFF"/>
              </a:highlight>
              <a:latin typeface="Times New Roman"/>
              <a:ea typeface="Times New Roman"/>
              <a:cs typeface="Times New Roman"/>
              <a:sym typeface="Times New Roman"/>
            </a:endParaRPr>
          </a:p>
          <a:p>
            <a:pPr marL="1371600" lvl="2" indent="-330200" algn="l" rtl="0">
              <a:lnSpc>
                <a:spcPct val="115000"/>
              </a:lnSpc>
              <a:spcBef>
                <a:spcPts val="0"/>
              </a:spcBef>
              <a:spcAft>
                <a:spcPts val="0"/>
              </a:spcAft>
              <a:buClr>
                <a:srgbClr val="161616"/>
              </a:buClr>
              <a:buSzPts val="1600"/>
              <a:buFont typeface="Times New Roman"/>
              <a:buChar char="■"/>
            </a:pPr>
            <a:r>
              <a:rPr lang="en" sz="1600">
                <a:solidFill>
                  <a:schemeClr val="dk2"/>
                </a:solidFill>
                <a:highlight>
                  <a:srgbClr val="FFFFFF"/>
                </a:highlight>
                <a:latin typeface="Times New Roman"/>
                <a:ea typeface="Times New Roman"/>
                <a:cs typeface="Times New Roman"/>
                <a:sym typeface="Times New Roman"/>
              </a:rPr>
              <a:t>Android has a great feature of Emulator which is exactly like the android phones to</a:t>
            </a:r>
            <a:r>
              <a:rPr lang="en" sz="1600" b="1">
                <a:solidFill>
                  <a:schemeClr val="dk2"/>
                </a:solidFill>
                <a:highlight>
                  <a:srgbClr val="FFFFFF"/>
                </a:highlight>
                <a:latin typeface="Times New Roman"/>
                <a:ea typeface="Times New Roman"/>
                <a:cs typeface="Times New Roman"/>
                <a:sym typeface="Times New Roman"/>
              </a:rPr>
              <a:t> test how the application looks like in physical devices.</a:t>
            </a:r>
            <a:endParaRPr sz="1600" b="1">
              <a:solidFill>
                <a:schemeClr val="dk2"/>
              </a:solidFill>
              <a:highlight>
                <a:srgbClr val="FFFFFF"/>
              </a:highlight>
              <a:latin typeface="Times New Roman"/>
              <a:ea typeface="Times New Roman"/>
              <a:cs typeface="Times New Roman"/>
              <a:sym typeface="Times New Roman"/>
            </a:endParaRPr>
          </a:p>
          <a:p>
            <a:pPr marL="914400" lvl="1" indent="-330200" algn="l" rtl="0">
              <a:lnSpc>
                <a:spcPct val="120000"/>
              </a:lnSpc>
              <a:spcBef>
                <a:spcPts val="0"/>
              </a:spcBef>
              <a:spcAft>
                <a:spcPts val="0"/>
              </a:spcAft>
              <a:buClr>
                <a:schemeClr val="dk2"/>
              </a:buClr>
              <a:buSzPts val="1600"/>
              <a:buFont typeface="Times New Roman"/>
              <a:buChar char="➢"/>
            </a:pPr>
            <a:r>
              <a:rPr lang="en" sz="1600" b="1">
                <a:solidFill>
                  <a:srgbClr val="161616"/>
                </a:solidFill>
                <a:highlight>
                  <a:srgbClr val="FFFFFF"/>
                </a:highlight>
                <a:latin typeface="Times New Roman"/>
                <a:ea typeface="Times New Roman"/>
                <a:cs typeface="Times New Roman"/>
                <a:sym typeface="Times New Roman"/>
              </a:rPr>
              <a:t>Intelligence Code Editor</a:t>
            </a:r>
            <a:endParaRPr sz="1600" b="1">
              <a:solidFill>
                <a:srgbClr val="161616"/>
              </a:solidFill>
              <a:highlight>
                <a:srgbClr val="FFFFFF"/>
              </a:highlight>
              <a:latin typeface="Times New Roman"/>
              <a:ea typeface="Times New Roman"/>
              <a:cs typeface="Times New Roman"/>
              <a:sym typeface="Times New Roman"/>
            </a:endParaRPr>
          </a:p>
          <a:p>
            <a:pPr marL="1371600" lvl="2" indent="-330200" algn="l" rtl="0">
              <a:lnSpc>
                <a:spcPct val="115000"/>
              </a:lnSpc>
              <a:spcBef>
                <a:spcPts val="0"/>
              </a:spcBef>
              <a:spcAft>
                <a:spcPts val="0"/>
              </a:spcAft>
              <a:buClr>
                <a:schemeClr val="dk2"/>
              </a:buClr>
              <a:buSzPts val="1600"/>
              <a:buFont typeface="Times New Roman"/>
              <a:buChar char="■"/>
            </a:pPr>
            <a:r>
              <a:rPr lang="en" sz="1600">
                <a:solidFill>
                  <a:schemeClr val="dk2"/>
                </a:solidFill>
                <a:highlight>
                  <a:srgbClr val="FFFFFF"/>
                </a:highlight>
                <a:latin typeface="Times New Roman"/>
                <a:ea typeface="Times New Roman"/>
                <a:cs typeface="Times New Roman"/>
                <a:sym typeface="Times New Roman"/>
              </a:rPr>
              <a:t>Android Studio provides you with the intelligent and quick code editor. This will help you and g</a:t>
            </a:r>
            <a:r>
              <a:rPr lang="en" sz="1600" b="1">
                <a:solidFill>
                  <a:schemeClr val="dk2"/>
                </a:solidFill>
                <a:highlight>
                  <a:srgbClr val="FFFFFF"/>
                </a:highlight>
                <a:latin typeface="Times New Roman"/>
                <a:ea typeface="Times New Roman"/>
                <a:cs typeface="Times New Roman"/>
                <a:sym typeface="Times New Roman"/>
              </a:rPr>
              <a:t>uide you with the accurate code</a:t>
            </a:r>
            <a:r>
              <a:rPr lang="en" sz="1600">
                <a:solidFill>
                  <a:schemeClr val="dk2"/>
                </a:solidFill>
                <a:highlight>
                  <a:srgbClr val="FFFFFF"/>
                </a:highlight>
                <a:latin typeface="Times New Roman"/>
                <a:ea typeface="Times New Roman"/>
                <a:cs typeface="Times New Roman"/>
                <a:sym typeface="Times New Roman"/>
              </a:rPr>
              <a:t>. </a:t>
            </a:r>
            <a:endParaRPr sz="1600">
              <a:solidFill>
                <a:schemeClr val="dk2"/>
              </a:solidFill>
              <a:highlight>
                <a:srgbClr val="FFFFFF"/>
              </a:highlight>
              <a:latin typeface="Times New Roman"/>
              <a:ea typeface="Times New Roman"/>
              <a:cs typeface="Times New Roman"/>
              <a:sym typeface="Times New Roman"/>
            </a:endParaRPr>
          </a:p>
          <a:p>
            <a:pPr marL="914400" lvl="1" indent="-330200" algn="l" rtl="0">
              <a:lnSpc>
                <a:spcPct val="120000"/>
              </a:lnSpc>
              <a:spcBef>
                <a:spcPts val="0"/>
              </a:spcBef>
              <a:spcAft>
                <a:spcPts val="0"/>
              </a:spcAft>
              <a:buClr>
                <a:schemeClr val="dk2"/>
              </a:buClr>
              <a:buSzPts val="1600"/>
              <a:buFont typeface="Times New Roman"/>
              <a:buChar char="➢"/>
            </a:pPr>
            <a:r>
              <a:rPr lang="en" sz="1600" b="1">
                <a:solidFill>
                  <a:srgbClr val="161616"/>
                </a:solidFill>
                <a:highlight>
                  <a:srgbClr val="FFFFFF"/>
                </a:highlight>
                <a:latin typeface="Times New Roman"/>
                <a:ea typeface="Times New Roman"/>
                <a:cs typeface="Times New Roman"/>
                <a:sym typeface="Times New Roman"/>
              </a:rPr>
              <a:t>Addition of New Activity as a Code Template</a:t>
            </a:r>
            <a:endParaRPr sz="1600" b="1">
              <a:solidFill>
                <a:srgbClr val="161616"/>
              </a:solidFill>
              <a:highlight>
                <a:srgbClr val="FFFFFF"/>
              </a:highlight>
              <a:latin typeface="Times New Roman"/>
              <a:ea typeface="Times New Roman"/>
              <a:cs typeface="Times New Roman"/>
              <a:sym typeface="Times New Roman"/>
            </a:endParaRPr>
          </a:p>
          <a:p>
            <a:pPr marL="1371600" lvl="2" indent="-330200" algn="l" rtl="0">
              <a:lnSpc>
                <a:spcPct val="115000"/>
              </a:lnSpc>
              <a:spcBef>
                <a:spcPts val="0"/>
              </a:spcBef>
              <a:spcAft>
                <a:spcPts val="0"/>
              </a:spcAft>
              <a:buClr>
                <a:schemeClr val="dk2"/>
              </a:buClr>
              <a:buSzPts val="1600"/>
              <a:buFont typeface="Times New Roman"/>
              <a:buChar char="■"/>
            </a:pPr>
            <a:r>
              <a:rPr lang="en" sz="1600">
                <a:solidFill>
                  <a:schemeClr val="dk2"/>
                </a:solidFill>
                <a:highlight>
                  <a:srgbClr val="FFFFFF"/>
                </a:highlight>
                <a:latin typeface="Times New Roman"/>
                <a:ea typeface="Times New Roman"/>
                <a:cs typeface="Times New Roman"/>
                <a:sym typeface="Times New Roman"/>
              </a:rPr>
              <a:t>Yes, Android also has the feature of t</a:t>
            </a:r>
            <a:r>
              <a:rPr lang="en" sz="1600" b="1">
                <a:solidFill>
                  <a:schemeClr val="dk2"/>
                </a:solidFill>
                <a:highlight>
                  <a:srgbClr val="FFFFFF"/>
                </a:highlight>
                <a:latin typeface="Times New Roman"/>
                <a:ea typeface="Times New Roman"/>
                <a:cs typeface="Times New Roman"/>
                <a:sym typeface="Times New Roman"/>
              </a:rPr>
              <a:t>emplates built-in. </a:t>
            </a:r>
            <a:r>
              <a:rPr lang="en" sz="1600">
                <a:solidFill>
                  <a:schemeClr val="dk2"/>
                </a:solidFill>
                <a:highlight>
                  <a:srgbClr val="FFFFFF"/>
                </a:highlight>
                <a:latin typeface="Times New Roman"/>
                <a:ea typeface="Times New Roman"/>
                <a:cs typeface="Times New Roman"/>
                <a:sym typeface="Times New Roman"/>
              </a:rPr>
              <a:t>If you know to build that accordingly that makes your task easier. </a:t>
            </a:r>
            <a:endParaRPr sz="1600">
              <a:solidFill>
                <a:schemeClr val="dk2"/>
              </a:solidFill>
              <a:highlight>
                <a:srgbClr val="FFFFFF"/>
              </a:highlight>
              <a:latin typeface="Times New Roman"/>
              <a:ea typeface="Times New Roman"/>
              <a:cs typeface="Times New Roman"/>
              <a:sym typeface="Times New Roman"/>
            </a:endParaRPr>
          </a:p>
          <a:p>
            <a:pPr marL="914400" lvl="1" indent="-330200" algn="l" rtl="0">
              <a:lnSpc>
                <a:spcPct val="120000"/>
              </a:lnSpc>
              <a:spcBef>
                <a:spcPts val="0"/>
              </a:spcBef>
              <a:spcAft>
                <a:spcPts val="0"/>
              </a:spcAft>
              <a:buClr>
                <a:schemeClr val="dk2"/>
              </a:buClr>
              <a:buSzPts val="1600"/>
              <a:buFont typeface="Times New Roman"/>
              <a:buChar char="➢"/>
            </a:pPr>
            <a:r>
              <a:rPr lang="en" sz="1600" b="1">
                <a:solidFill>
                  <a:srgbClr val="161616"/>
                </a:solidFill>
                <a:highlight>
                  <a:srgbClr val="FFFFFF"/>
                </a:highlight>
                <a:latin typeface="Times New Roman"/>
                <a:ea typeface="Times New Roman"/>
                <a:cs typeface="Times New Roman"/>
                <a:sym typeface="Times New Roman"/>
              </a:rPr>
              <a:t>Help to Build Up App for All Devices</a:t>
            </a:r>
            <a:endParaRPr sz="1600" b="1">
              <a:solidFill>
                <a:srgbClr val="161616"/>
              </a:solidFill>
              <a:highlight>
                <a:srgbClr val="FFFFFF"/>
              </a:highlight>
              <a:latin typeface="Times New Roman"/>
              <a:ea typeface="Times New Roman"/>
              <a:cs typeface="Times New Roman"/>
              <a:sym typeface="Times New Roman"/>
            </a:endParaRPr>
          </a:p>
          <a:p>
            <a:pPr marL="1371600" lvl="2" indent="-330200" algn="l" rtl="0">
              <a:lnSpc>
                <a:spcPct val="190000"/>
              </a:lnSpc>
              <a:spcBef>
                <a:spcPts val="0"/>
              </a:spcBef>
              <a:spcAft>
                <a:spcPts val="0"/>
              </a:spcAft>
              <a:buClr>
                <a:schemeClr val="dk2"/>
              </a:buClr>
              <a:buSzPts val="1600"/>
              <a:buFont typeface="Times New Roman"/>
              <a:buChar char="■"/>
            </a:pPr>
            <a:r>
              <a:rPr lang="en" sz="1600">
                <a:solidFill>
                  <a:schemeClr val="dk2"/>
                </a:solidFill>
                <a:highlight>
                  <a:srgbClr val="FFFFFF"/>
                </a:highlight>
                <a:latin typeface="Times New Roman"/>
                <a:ea typeface="Times New Roman"/>
                <a:cs typeface="Times New Roman"/>
                <a:sym typeface="Times New Roman"/>
              </a:rPr>
              <a:t>Android studio builds applications for </a:t>
            </a:r>
            <a:r>
              <a:rPr lang="en" sz="1600" b="1">
                <a:solidFill>
                  <a:schemeClr val="dk2"/>
                </a:solidFill>
                <a:highlight>
                  <a:srgbClr val="FFFFFF"/>
                </a:highlight>
                <a:latin typeface="Times New Roman"/>
                <a:ea typeface="Times New Roman"/>
                <a:cs typeface="Times New Roman"/>
                <a:sym typeface="Times New Roman"/>
              </a:rPr>
              <a:t>every screen size, for wear and gear </a:t>
            </a:r>
            <a:r>
              <a:rPr lang="en" sz="1600">
                <a:solidFill>
                  <a:schemeClr val="dk2"/>
                </a:solidFill>
                <a:highlight>
                  <a:srgbClr val="FFFFFF"/>
                </a:highlight>
                <a:latin typeface="Times New Roman"/>
                <a:ea typeface="Times New Roman"/>
                <a:cs typeface="Times New Roman"/>
                <a:sym typeface="Times New Roman"/>
              </a:rPr>
              <a:t>devices etc. </a:t>
            </a:r>
            <a:endParaRPr sz="1600">
              <a:solidFill>
                <a:schemeClr val="dk2"/>
              </a:solidFill>
              <a:highlight>
                <a:srgbClr val="FFFFFF"/>
              </a:highlight>
              <a:latin typeface="Times New Roman"/>
              <a:ea typeface="Times New Roman"/>
              <a:cs typeface="Times New Roman"/>
              <a:sym typeface="Times New Roman"/>
            </a:endParaRPr>
          </a:p>
          <a:p>
            <a:pPr marL="914400" lvl="1" indent="-330200" algn="l" rtl="0">
              <a:lnSpc>
                <a:spcPct val="120000"/>
              </a:lnSpc>
              <a:spcBef>
                <a:spcPts val="0"/>
              </a:spcBef>
              <a:spcAft>
                <a:spcPts val="0"/>
              </a:spcAft>
              <a:buClr>
                <a:schemeClr val="dk2"/>
              </a:buClr>
              <a:buSzPts val="1600"/>
              <a:buFont typeface="Times New Roman"/>
              <a:buChar char="➢"/>
            </a:pPr>
            <a:r>
              <a:rPr lang="en" sz="1600" b="1">
                <a:solidFill>
                  <a:srgbClr val="161616"/>
                </a:solidFill>
                <a:highlight>
                  <a:srgbClr val="FFFFFF"/>
                </a:highlight>
                <a:latin typeface="Times New Roman"/>
                <a:ea typeface="Times New Roman"/>
                <a:cs typeface="Times New Roman"/>
                <a:sym typeface="Times New Roman"/>
              </a:rPr>
              <a:t>Colour Previews</a:t>
            </a:r>
            <a:endParaRPr sz="1600" b="1">
              <a:solidFill>
                <a:srgbClr val="161616"/>
              </a:solidFill>
              <a:highlight>
                <a:srgbClr val="FFFFFF"/>
              </a:highlight>
              <a:latin typeface="Times New Roman"/>
              <a:ea typeface="Times New Roman"/>
              <a:cs typeface="Times New Roman"/>
              <a:sym typeface="Times New Roman"/>
            </a:endParaRPr>
          </a:p>
          <a:p>
            <a:pPr marL="1371600" lvl="2" indent="-330200" algn="l" rtl="0">
              <a:lnSpc>
                <a:spcPct val="115000"/>
              </a:lnSpc>
              <a:spcBef>
                <a:spcPts val="0"/>
              </a:spcBef>
              <a:spcAft>
                <a:spcPts val="0"/>
              </a:spcAft>
              <a:buClr>
                <a:schemeClr val="dk2"/>
              </a:buClr>
              <a:buSzPts val="1600"/>
              <a:buFont typeface="Times New Roman"/>
              <a:buChar char="■"/>
            </a:pPr>
            <a:r>
              <a:rPr lang="en" sz="1600">
                <a:solidFill>
                  <a:schemeClr val="dk2"/>
                </a:solidFill>
                <a:highlight>
                  <a:srgbClr val="FFFFFF"/>
                </a:highlight>
                <a:latin typeface="Times New Roman"/>
                <a:ea typeface="Times New Roman"/>
                <a:cs typeface="Times New Roman"/>
                <a:sym typeface="Times New Roman"/>
              </a:rPr>
              <a:t>Android studio helps to see the code XML part in a preview to know that how perfectly we are</a:t>
            </a:r>
            <a:r>
              <a:rPr lang="en" sz="1600" b="1">
                <a:solidFill>
                  <a:schemeClr val="dk2"/>
                </a:solidFill>
                <a:highlight>
                  <a:srgbClr val="FFFFFF"/>
                </a:highlight>
                <a:latin typeface="Times New Roman"/>
                <a:ea typeface="Times New Roman"/>
                <a:cs typeface="Times New Roman"/>
                <a:sym typeface="Times New Roman"/>
              </a:rPr>
              <a:t> designing the application according to the need before launching the application.</a:t>
            </a:r>
            <a:endParaRPr sz="1600" b="1">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2600"/>
              </a:spcBef>
              <a:spcAft>
                <a:spcPts val="1200"/>
              </a:spcAft>
              <a:buSzPts val="1800"/>
              <a:buNone/>
            </a:pPr>
            <a:endParaRPr sz="1600">
              <a:solidFill>
                <a:srgbClr val="202124"/>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6"/>
          <p:cNvSpPr txBox="1">
            <a:spLocks noGrp="1"/>
          </p:cNvSpPr>
          <p:nvPr>
            <p:ph type="title"/>
          </p:nvPr>
        </p:nvSpPr>
        <p:spPr>
          <a:xfrm>
            <a:off x="-25"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Android SDK</a:t>
            </a:r>
            <a:endParaRPr/>
          </a:p>
        </p:txBody>
      </p:sp>
      <p:sp>
        <p:nvSpPr>
          <p:cNvPr id="387" name="Google Shape;387;p56"/>
          <p:cNvSpPr txBox="1">
            <a:spLocks noGrp="1"/>
          </p:cNvSpPr>
          <p:nvPr>
            <p:ph type="body" idx="1"/>
          </p:nvPr>
        </p:nvSpPr>
        <p:spPr>
          <a:xfrm>
            <a:off x="0" y="827905"/>
            <a:ext cx="9069380" cy="2811034"/>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The Android SDK is a </a:t>
            </a:r>
            <a:r>
              <a:rPr lang="en" sz="1600" b="1" dirty="0">
                <a:solidFill>
                  <a:srgbClr val="000000"/>
                </a:solidFill>
                <a:latin typeface="Times New Roman"/>
                <a:ea typeface="Times New Roman"/>
                <a:cs typeface="Times New Roman"/>
                <a:sym typeface="Times New Roman"/>
              </a:rPr>
              <a:t>software development kit that includes a comprehensive set of development tools.</a:t>
            </a:r>
            <a:endParaRPr sz="1600" b="1" dirty="0">
              <a:solidFill>
                <a:srgbClr val="000000"/>
              </a:solidFill>
              <a:latin typeface="Times New Roman"/>
              <a:ea typeface="Times New Roman"/>
              <a:cs typeface="Times New Roman"/>
              <a:sym typeface="Times New Roman"/>
            </a:endParaRPr>
          </a:p>
          <a:p>
            <a:pPr marL="457200" lvl="0" indent="-317500" algn="l" rtl="0">
              <a:lnSpc>
                <a:spcPct val="130000"/>
              </a:lnSpc>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These include a </a:t>
            </a:r>
            <a:r>
              <a:rPr lang="en" sz="1600" b="1" dirty="0">
                <a:solidFill>
                  <a:srgbClr val="000000"/>
                </a:solidFill>
                <a:latin typeface="Times New Roman"/>
                <a:ea typeface="Times New Roman"/>
                <a:cs typeface="Times New Roman"/>
                <a:sym typeface="Times New Roman"/>
              </a:rPr>
              <a:t>debugger, libraries, </a:t>
            </a:r>
            <a:r>
              <a:rPr lang="en" sz="1600" dirty="0">
                <a:solidFill>
                  <a:srgbClr val="000000"/>
                </a:solidFill>
                <a:latin typeface="Times New Roman"/>
                <a:ea typeface="Times New Roman"/>
                <a:cs typeface="Times New Roman"/>
                <a:sym typeface="Times New Roman"/>
              </a:rPr>
              <a:t>a handset emulator based on QEMU, documentation, sample code, and tutorials. </a:t>
            </a:r>
            <a:endParaRPr sz="1600" dirty="0">
              <a:solidFill>
                <a:srgbClr val="000000"/>
              </a:solidFill>
              <a:latin typeface="Times New Roman"/>
              <a:ea typeface="Times New Roman"/>
              <a:cs typeface="Times New Roman"/>
              <a:sym typeface="Times New Roman"/>
            </a:endParaRPr>
          </a:p>
          <a:p>
            <a:pPr marL="457200" lvl="0" indent="-317500" algn="l" rtl="0">
              <a:lnSpc>
                <a:spcPct val="130000"/>
              </a:lnSpc>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The most important piece of software you need to download is, of course, the Android SDK. </a:t>
            </a:r>
            <a:endParaRPr sz="1600" dirty="0">
              <a:solidFill>
                <a:srgbClr val="000000"/>
              </a:solidFill>
              <a:latin typeface="Times New Roman"/>
              <a:ea typeface="Times New Roman"/>
              <a:cs typeface="Times New Roman"/>
              <a:sym typeface="Times New Roman"/>
            </a:endParaRPr>
          </a:p>
          <a:p>
            <a:pPr marL="457200" lvl="0" indent="-317500" algn="l" rtl="0">
              <a:lnSpc>
                <a:spcPct val="130000"/>
              </a:lnSpc>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The Android SDK co</a:t>
            </a:r>
            <a:r>
              <a:rPr lang="en" sz="1600" b="1" dirty="0">
                <a:solidFill>
                  <a:srgbClr val="000000"/>
                </a:solidFill>
                <a:latin typeface="Times New Roman"/>
                <a:ea typeface="Times New Roman"/>
                <a:cs typeface="Times New Roman"/>
                <a:sym typeface="Times New Roman"/>
              </a:rPr>
              <a:t>ntains all of the packages and tools require</a:t>
            </a:r>
            <a:r>
              <a:rPr lang="en" sz="1600" dirty="0">
                <a:solidFill>
                  <a:srgbClr val="000000"/>
                </a:solidFill>
                <a:latin typeface="Times New Roman"/>
                <a:ea typeface="Times New Roman"/>
                <a:cs typeface="Times New Roman"/>
                <a:sym typeface="Times New Roman"/>
              </a:rPr>
              <a:t>d to develop a functional Android application. </a:t>
            </a:r>
            <a:endParaRPr sz="1600" dirty="0">
              <a:solidFill>
                <a:srgbClr val="000000"/>
              </a:solidFill>
              <a:latin typeface="Times New Roman"/>
              <a:ea typeface="Times New Roman"/>
              <a:cs typeface="Times New Roman"/>
              <a:sym typeface="Times New Roman"/>
            </a:endParaRPr>
          </a:p>
          <a:p>
            <a:pPr marL="457200" lvl="0" indent="-317500" algn="l" rtl="0">
              <a:lnSpc>
                <a:spcPct val="130000"/>
              </a:lnSpc>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The S</a:t>
            </a:r>
            <a:r>
              <a:rPr lang="en" sz="1600" b="1" dirty="0">
                <a:solidFill>
                  <a:srgbClr val="000000"/>
                </a:solidFill>
                <a:latin typeface="Times New Roman"/>
                <a:ea typeface="Times New Roman"/>
                <a:cs typeface="Times New Roman"/>
                <a:sym typeface="Times New Roman"/>
              </a:rPr>
              <a:t>DKs are named after the version of Android OS</a:t>
            </a:r>
            <a:r>
              <a:rPr lang="en" sz="1600" dirty="0">
                <a:solidFill>
                  <a:srgbClr val="000000"/>
                </a:solidFill>
                <a:latin typeface="Times New Roman"/>
                <a:ea typeface="Times New Roman"/>
                <a:cs typeface="Times New Roman"/>
                <a:sym typeface="Times New Roman"/>
              </a:rPr>
              <a:t> to which they correspond. </a:t>
            </a:r>
            <a:endParaRPr sz="1600" dirty="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275"/>
              <a:buNone/>
            </a:pPr>
            <a:endParaRPr sz="45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title"/>
          </p:nvPr>
        </p:nvSpPr>
        <p:spPr>
          <a:xfrm>
            <a:off x="0"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smtClean="0"/>
              <a:t>Android </a:t>
            </a:r>
            <a:r>
              <a:rPr lang="en" dirty="0"/>
              <a:t>Virtual Devices</a:t>
            </a:r>
            <a:endParaRPr dirty="0"/>
          </a:p>
        </p:txBody>
      </p:sp>
      <p:sp>
        <p:nvSpPr>
          <p:cNvPr id="398" name="Google Shape;398;p58"/>
          <p:cNvSpPr txBox="1">
            <a:spLocks noGrp="1"/>
          </p:cNvSpPr>
          <p:nvPr>
            <p:ph type="body" idx="1"/>
          </p:nvPr>
        </p:nvSpPr>
        <p:spPr>
          <a:xfrm>
            <a:off x="0" y="569275"/>
            <a:ext cx="9144000" cy="45243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Font typeface="Times New Roman"/>
              <a:buChar char="❖"/>
            </a:pPr>
            <a:r>
              <a:rPr lang="en" sz="1500" dirty="0">
                <a:solidFill>
                  <a:srgbClr val="202124"/>
                </a:solidFill>
                <a:highlight>
                  <a:srgbClr val="FFFFFF"/>
                </a:highlight>
                <a:latin typeface="Times New Roman"/>
                <a:ea typeface="Times New Roman"/>
                <a:cs typeface="Times New Roman"/>
                <a:sym typeface="Times New Roman"/>
              </a:rPr>
              <a:t>An Android Virtual Device (AVD) is </a:t>
            </a:r>
            <a:r>
              <a:rPr lang="en" sz="1500" b="1" dirty="0">
                <a:solidFill>
                  <a:srgbClr val="202124"/>
                </a:solidFill>
                <a:highlight>
                  <a:srgbClr val="FFFFFF"/>
                </a:highlight>
                <a:latin typeface="Times New Roman"/>
                <a:ea typeface="Times New Roman"/>
                <a:cs typeface="Times New Roman"/>
                <a:sym typeface="Times New Roman"/>
              </a:rPr>
              <a:t>a configuration that defines the characteristics of an Android phone, tablet, Wear OS, Android TV, or Automotive OS device that you want to simulate in the Android Emulator</a:t>
            </a:r>
            <a:r>
              <a:rPr lang="en" sz="1500" dirty="0">
                <a:solidFill>
                  <a:srgbClr val="202124"/>
                </a:solidFill>
                <a:highlight>
                  <a:srgbClr val="FFFFFF"/>
                </a:highlight>
                <a:latin typeface="Times New Roman"/>
                <a:ea typeface="Times New Roman"/>
                <a:cs typeface="Times New Roman"/>
                <a:sym typeface="Times New Roman"/>
              </a:rPr>
              <a:t>.</a:t>
            </a:r>
            <a:endParaRPr sz="1500" dirty="0">
              <a:solidFill>
                <a:srgbClr val="202124"/>
              </a:solidFill>
              <a:highlight>
                <a:srgbClr val="FFFFFF"/>
              </a:highlight>
              <a:latin typeface="Times New Roman"/>
              <a:ea typeface="Times New Roman"/>
              <a:cs typeface="Times New Roman"/>
              <a:sym typeface="Times New Roman"/>
            </a:endParaRPr>
          </a:p>
          <a:p>
            <a:pPr indent="-323850">
              <a:buSzPts val="1500"/>
              <a:buFont typeface="Times New Roman"/>
              <a:buChar char="❖"/>
            </a:pPr>
            <a:r>
              <a:rPr lang="en" sz="1500" dirty="0">
                <a:solidFill>
                  <a:schemeClr val="dk2"/>
                </a:solidFill>
                <a:latin typeface="Times New Roman"/>
                <a:ea typeface="Times New Roman"/>
                <a:cs typeface="Times New Roman"/>
                <a:sym typeface="Times New Roman"/>
              </a:rPr>
              <a:t>An Android Virtual Device (AVD) you can </a:t>
            </a:r>
            <a:r>
              <a:rPr lang="en" sz="1500" b="1" dirty="0">
                <a:solidFill>
                  <a:schemeClr val="dk2"/>
                </a:solidFill>
                <a:latin typeface="Times New Roman"/>
                <a:ea typeface="Times New Roman"/>
                <a:cs typeface="Times New Roman"/>
                <a:sym typeface="Times New Roman"/>
              </a:rPr>
              <a:t>use for testing your Android applications. </a:t>
            </a:r>
            <a:r>
              <a:rPr lang="en-US" sz="1500" dirty="0">
                <a:solidFill>
                  <a:schemeClr val="dk2"/>
                </a:solidFill>
                <a:latin typeface="Times New Roman"/>
                <a:ea typeface="Times New Roman"/>
                <a:cs typeface="Times New Roman"/>
                <a:sym typeface="Times New Roman"/>
              </a:rPr>
              <a:t>One important thing to remember about emulators is that t</a:t>
            </a:r>
            <a:r>
              <a:rPr lang="en-US" sz="1500" b="1" dirty="0">
                <a:solidFill>
                  <a:schemeClr val="dk2"/>
                </a:solidFill>
                <a:latin typeface="Times New Roman"/>
                <a:ea typeface="Times New Roman"/>
                <a:cs typeface="Times New Roman"/>
                <a:sym typeface="Times New Roman"/>
              </a:rPr>
              <a:t>hey are not perfect.</a:t>
            </a:r>
          </a:p>
          <a:p>
            <a:pPr marL="457200" lvl="0" indent="-323850" algn="l" rtl="0">
              <a:lnSpc>
                <a:spcPct val="115000"/>
              </a:lnSpc>
              <a:spcBef>
                <a:spcPts val="0"/>
              </a:spcBef>
              <a:spcAft>
                <a:spcPts val="0"/>
              </a:spcAft>
              <a:buSzPts val="1500"/>
              <a:buFont typeface="Times New Roman"/>
              <a:buChar char="❖"/>
            </a:pPr>
            <a:r>
              <a:rPr lang="en" sz="1500" dirty="0" smtClean="0">
                <a:solidFill>
                  <a:schemeClr val="dk2"/>
                </a:solidFill>
                <a:latin typeface="Times New Roman"/>
                <a:ea typeface="Times New Roman"/>
                <a:cs typeface="Times New Roman"/>
                <a:sym typeface="Times New Roman"/>
              </a:rPr>
              <a:t>Each </a:t>
            </a:r>
            <a:r>
              <a:rPr lang="en" sz="1500" dirty="0">
                <a:solidFill>
                  <a:schemeClr val="dk2"/>
                </a:solidFill>
                <a:latin typeface="Times New Roman"/>
                <a:ea typeface="Times New Roman"/>
                <a:cs typeface="Times New Roman"/>
                <a:sym typeface="Times New Roman"/>
              </a:rPr>
              <a:t>AVD </a:t>
            </a:r>
            <a:r>
              <a:rPr lang="en" sz="1500" b="1" dirty="0">
                <a:solidFill>
                  <a:schemeClr val="dk2"/>
                </a:solidFill>
                <a:latin typeface="Times New Roman"/>
                <a:ea typeface="Times New Roman"/>
                <a:cs typeface="Times New Roman"/>
                <a:sym typeface="Times New Roman"/>
              </a:rPr>
              <a:t>consists of a hardware profile; a mapping to a system image; and emulated storage</a:t>
            </a:r>
            <a:r>
              <a:rPr lang="en" sz="1500" dirty="0">
                <a:solidFill>
                  <a:schemeClr val="dk2"/>
                </a:solidFill>
                <a:latin typeface="Times New Roman"/>
                <a:ea typeface="Times New Roman"/>
                <a:cs typeface="Times New Roman"/>
                <a:sym typeface="Times New Roman"/>
              </a:rPr>
              <a:t>, such as a secure digital (SD) card. </a:t>
            </a:r>
            <a:endParaRPr sz="1500" dirty="0">
              <a:solidFill>
                <a:schemeClr val="dk2"/>
              </a:solidFill>
              <a:latin typeface="Times New Roman"/>
              <a:ea typeface="Times New Roman"/>
              <a:cs typeface="Times New Roman"/>
              <a:sym typeface="Times New Roman"/>
            </a:endParaRPr>
          </a:p>
          <a:p>
            <a:pPr marL="457200" marR="203200" lvl="0" indent="-323850" algn="l" rtl="0">
              <a:lnSpc>
                <a:spcPct val="115000"/>
              </a:lnSpc>
              <a:spcBef>
                <a:spcPts val="0"/>
              </a:spcBef>
              <a:spcAft>
                <a:spcPts val="0"/>
              </a:spcAft>
              <a:buClr>
                <a:schemeClr val="dk2"/>
              </a:buClr>
              <a:buSzPts val="1500"/>
              <a:buFont typeface="Times New Roman"/>
              <a:buChar char="❖"/>
            </a:pPr>
            <a:r>
              <a:rPr lang="en" sz="1500" dirty="0" smtClean="0">
                <a:solidFill>
                  <a:schemeClr val="dk2"/>
                </a:solidFill>
                <a:latin typeface="Times New Roman"/>
                <a:ea typeface="Times New Roman"/>
                <a:cs typeface="Times New Roman"/>
                <a:sym typeface="Times New Roman"/>
              </a:rPr>
              <a:t>There </a:t>
            </a:r>
            <a:r>
              <a:rPr lang="en" sz="1500" dirty="0">
                <a:solidFill>
                  <a:schemeClr val="dk2"/>
                </a:solidFill>
                <a:latin typeface="Times New Roman"/>
                <a:ea typeface="Times New Roman"/>
                <a:cs typeface="Times New Roman"/>
                <a:sym typeface="Times New Roman"/>
              </a:rPr>
              <a:t>are </a:t>
            </a:r>
            <a:r>
              <a:rPr lang="en" sz="1500" b="1" dirty="0">
                <a:solidFill>
                  <a:schemeClr val="dk2"/>
                </a:solidFill>
                <a:latin typeface="Times New Roman"/>
                <a:ea typeface="Times New Roman"/>
                <a:cs typeface="Times New Roman"/>
                <a:sym typeface="Times New Roman"/>
              </a:rPr>
              <a:t>some applications</a:t>
            </a:r>
            <a:r>
              <a:rPr lang="en" sz="1500" dirty="0">
                <a:solidFill>
                  <a:schemeClr val="dk2"/>
                </a:solidFill>
                <a:latin typeface="Times New Roman"/>
                <a:ea typeface="Times New Roman"/>
                <a:cs typeface="Times New Roman"/>
                <a:sym typeface="Times New Roman"/>
              </a:rPr>
              <a:t>, such as </a:t>
            </a:r>
            <a:r>
              <a:rPr lang="en" sz="1500" b="1" dirty="0">
                <a:solidFill>
                  <a:schemeClr val="dk2"/>
                </a:solidFill>
                <a:latin typeface="Times New Roman"/>
                <a:ea typeface="Times New Roman"/>
                <a:cs typeface="Times New Roman"/>
                <a:sym typeface="Times New Roman"/>
              </a:rPr>
              <a:t>games </a:t>
            </a:r>
            <a:r>
              <a:rPr lang="en" sz="1500" dirty="0">
                <a:solidFill>
                  <a:schemeClr val="dk2"/>
                </a:solidFill>
                <a:latin typeface="Times New Roman"/>
                <a:ea typeface="Times New Roman"/>
                <a:cs typeface="Times New Roman"/>
                <a:sym typeface="Times New Roman"/>
              </a:rPr>
              <a:t>(which are GPU heavy) or a</a:t>
            </a:r>
            <a:r>
              <a:rPr lang="en" sz="1500" b="1" dirty="0">
                <a:solidFill>
                  <a:schemeClr val="dk2"/>
                </a:solidFill>
                <a:latin typeface="Times New Roman"/>
                <a:ea typeface="Times New Roman"/>
                <a:cs typeface="Times New Roman"/>
                <a:sym typeface="Times New Roman"/>
              </a:rPr>
              <a:t>pplications that use sensors</a:t>
            </a:r>
            <a:r>
              <a:rPr lang="en" sz="1500" dirty="0">
                <a:solidFill>
                  <a:schemeClr val="dk2"/>
                </a:solidFill>
                <a:latin typeface="Times New Roman"/>
                <a:ea typeface="Times New Roman"/>
                <a:cs typeface="Times New Roman"/>
                <a:sym typeface="Times New Roman"/>
              </a:rPr>
              <a:t> such as the GPS or accelerometer. </a:t>
            </a:r>
            <a:r>
              <a:rPr lang="en" sz="1500" dirty="0" smtClean="0">
                <a:solidFill>
                  <a:schemeClr val="dk2"/>
                </a:solidFill>
                <a:latin typeface="Times New Roman"/>
                <a:ea typeface="Times New Roman"/>
                <a:cs typeface="Times New Roman"/>
                <a:sym typeface="Times New Roman"/>
              </a:rPr>
              <a:t>These </a:t>
            </a:r>
            <a:r>
              <a:rPr lang="en" sz="1500" dirty="0">
                <a:solidFill>
                  <a:schemeClr val="dk2"/>
                </a:solidFill>
                <a:latin typeface="Times New Roman"/>
                <a:ea typeface="Times New Roman"/>
                <a:cs typeface="Times New Roman"/>
                <a:sym typeface="Times New Roman"/>
              </a:rPr>
              <a:t>types of applications c</a:t>
            </a:r>
            <a:r>
              <a:rPr lang="en" sz="1500" b="1" dirty="0">
                <a:solidFill>
                  <a:schemeClr val="dk2"/>
                </a:solidFill>
                <a:latin typeface="Times New Roman"/>
                <a:ea typeface="Times New Roman"/>
                <a:cs typeface="Times New Roman"/>
                <a:sym typeface="Times New Roman"/>
              </a:rPr>
              <a:t>annot be simulated with the same speed or consistency within an emulator </a:t>
            </a:r>
            <a:r>
              <a:rPr lang="en" sz="1500" dirty="0">
                <a:solidFill>
                  <a:schemeClr val="dk2"/>
                </a:solidFill>
                <a:latin typeface="Times New Roman"/>
                <a:ea typeface="Times New Roman"/>
                <a:cs typeface="Times New Roman"/>
                <a:sym typeface="Times New Roman"/>
              </a:rPr>
              <a:t>as they can when running on an actual device. </a:t>
            </a:r>
            <a:endParaRPr sz="1500" dirty="0">
              <a:solidFill>
                <a:schemeClr val="dk2"/>
              </a:solidFill>
              <a:latin typeface="Times New Roman"/>
              <a:ea typeface="Times New Roman"/>
              <a:cs typeface="Times New Roman"/>
              <a:sym typeface="Times New Roman"/>
            </a:endParaRPr>
          </a:p>
          <a:p>
            <a:pPr marL="457200" marR="203200" lvl="0" indent="-323850" algn="l" rtl="0">
              <a:lnSpc>
                <a:spcPct val="115000"/>
              </a:lnSpc>
              <a:spcBef>
                <a:spcPts val="0"/>
              </a:spcBef>
              <a:spcAft>
                <a:spcPts val="0"/>
              </a:spcAft>
              <a:buClr>
                <a:schemeClr val="dk2"/>
              </a:buClr>
              <a:buSzPts val="1500"/>
              <a:buFont typeface="Times New Roman"/>
              <a:buChar char="❖"/>
            </a:pPr>
            <a:r>
              <a:rPr lang="en" sz="1500" dirty="0">
                <a:solidFill>
                  <a:schemeClr val="dk2"/>
                </a:solidFill>
                <a:latin typeface="Times New Roman"/>
                <a:ea typeface="Times New Roman"/>
                <a:cs typeface="Times New Roman"/>
                <a:sym typeface="Times New Roman"/>
              </a:rPr>
              <a:t>However, the </a:t>
            </a:r>
            <a:r>
              <a:rPr lang="en" sz="1500" b="1" dirty="0">
                <a:solidFill>
                  <a:schemeClr val="dk2"/>
                </a:solidFill>
                <a:latin typeface="Times New Roman"/>
                <a:ea typeface="Times New Roman"/>
                <a:cs typeface="Times New Roman"/>
                <a:sym typeface="Times New Roman"/>
              </a:rPr>
              <a:t>emulator is good for doing some generalized testing of your applications</a:t>
            </a:r>
            <a:r>
              <a:rPr lang="en" sz="1500" dirty="0">
                <a:solidFill>
                  <a:schemeClr val="dk2"/>
                </a:solidFill>
                <a:latin typeface="Times New Roman"/>
                <a:ea typeface="Times New Roman"/>
                <a:cs typeface="Times New Roman"/>
                <a:sym typeface="Times New Roman"/>
              </a:rPr>
              <a:t>.</a:t>
            </a:r>
            <a:endParaRPr sz="1500" dirty="0">
              <a:solidFill>
                <a:schemeClr val="dk2"/>
              </a:solidFill>
              <a:latin typeface="Times New Roman"/>
              <a:ea typeface="Times New Roman"/>
              <a:cs typeface="Times New Roman"/>
              <a:sym typeface="Times New Roman"/>
            </a:endParaRPr>
          </a:p>
          <a:p>
            <a:pPr marL="457200" marR="685800" lvl="0" indent="-323850" algn="l" rtl="0">
              <a:lnSpc>
                <a:spcPct val="115000"/>
              </a:lnSpc>
              <a:spcBef>
                <a:spcPts val="0"/>
              </a:spcBef>
              <a:spcAft>
                <a:spcPts val="0"/>
              </a:spcAft>
              <a:buClr>
                <a:schemeClr val="dk2"/>
              </a:buClr>
              <a:buSzPts val="1500"/>
              <a:buFont typeface="Times New Roman"/>
              <a:buChar char="❖"/>
            </a:pPr>
            <a:r>
              <a:rPr lang="en" sz="1500" dirty="0">
                <a:solidFill>
                  <a:schemeClr val="dk2"/>
                </a:solidFill>
                <a:latin typeface="Times New Roman"/>
                <a:ea typeface="Times New Roman"/>
                <a:cs typeface="Times New Roman"/>
                <a:sym typeface="Times New Roman"/>
              </a:rPr>
              <a:t>You </a:t>
            </a:r>
            <a:r>
              <a:rPr lang="en" sz="1500" b="1" dirty="0">
                <a:solidFill>
                  <a:schemeClr val="dk2"/>
                </a:solidFill>
                <a:latin typeface="Times New Roman"/>
                <a:ea typeface="Times New Roman"/>
                <a:cs typeface="Times New Roman"/>
                <a:sym typeface="Times New Roman"/>
              </a:rPr>
              <a:t>can create as many AVDs as you want to test your applications with different configurations</a:t>
            </a:r>
            <a:r>
              <a:rPr lang="en" sz="1500" dirty="0">
                <a:solidFill>
                  <a:schemeClr val="dk2"/>
                </a:solidFill>
                <a:latin typeface="Times New Roman"/>
                <a:ea typeface="Times New Roman"/>
                <a:cs typeface="Times New Roman"/>
                <a:sym typeface="Times New Roman"/>
              </a:rPr>
              <a:t>. </a:t>
            </a:r>
            <a:endParaRPr sz="1500" dirty="0">
              <a:solidFill>
                <a:schemeClr val="dk2"/>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500" dirty="0">
              <a:solidFill>
                <a:srgbClr val="202124"/>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3"/>
          <p:cNvSpPr txBox="1">
            <a:spLocks noGrp="1"/>
          </p:cNvSpPr>
          <p:nvPr>
            <p:ph type="title"/>
          </p:nvPr>
        </p:nvSpPr>
        <p:spPr>
          <a:xfrm>
            <a:off x="91975" y="85475"/>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Android Developer Community</a:t>
            </a:r>
            <a:endParaRPr/>
          </a:p>
        </p:txBody>
      </p:sp>
      <p:sp>
        <p:nvSpPr>
          <p:cNvPr id="487" name="Google Shape;487;p73"/>
          <p:cNvSpPr txBox="1">
            <a:spLocks noGrp="1"/>
          </p:cNvSpPr>
          <p:nvPr>
            <p:ph type="body" idx="1"/>
          </p:nvPr>
        </p:nvSpPr>
        <p:spPr>
          <a:xfrm>
            <a:off x="91975" y="708875"/>
            <a:ext cx="8996700" cy="43947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ts val="1800"/>
              <a:buNone/>
            </a:pPr>
            <a:r>
              <a:rPr lang="en" dirty="0">
                <a:solidFill>
                  <a:srgbClr val="202124"/>
                </a:solidFill>
                <a:highlight>
                  <a:srgbClr val="FFFFFF"/>
                </a:highlight>
                <a:latin typeface="Times New Roman"/>
                <a:ea typeface="Times New Roman"/>
                <a:cs typeface="Times New Roman"/>
                <a:sym typeface="Times New Roman"/>
              </a:rPr>
              <a:t>It is a </a:t>
            </a:r>
            <a:r>
              <a:rPr lang="en" b="1" dirty="0">
                <a:solidFill>
                  <a:srgbClr val="202124"/>
                </a:solidFill>
                <a:highlight>
                  <a:srgbClr val="FFFFFF"/>
                </a:highlight>
                <a:latin typeface="Times New Roman"/>
                <a:ea typeface="Times New Roman"/>
                <a:cs typeface="Times New Roman"/>
                <a:sym typeface="Times New Roman"/>
              </a:rPr>
              <a:t>place where coders share, stay up-to-date and grow their careers.</a:t>
            </a:r>
            <a:endParaRPr b="1" dirty="0">
              <a:solidFill>
                <a:srgbClr val="202124"/>
              </a:solidFill>
              <a:highlight>
                <a:srgbClr val="FFFFFF"/>
              </a:highlight>
              <a:latin typeface="Times New Roman"/>
              <a:ea typeface="Times New Roman"/>
              <a:cs typeface="Times New Roman"/>
              <a:sym typeface="Times New Roman"/>
            </a:endParaRPr>
          </a:p>
          <a:p>
            <a:pPr marL="0" marR="508000" lvl="0" indent="0" algn="l" rtl="0">
              <a:lnSpc>
                <a:spcPct val="110000"/>
              </a:lnSpc>
              <a:spcBef>
                <a:spcPts val="1200"/>
              </a:spcBef>
              <a:spcAft>
                <a:spcPts val="0"/>
              </a:spcAft>
              <a:buClr>
                <a:schemeClr val="dk2"/>
              </a:buClr>
              <a:buSzPts val="1100"/>
              <a:buFont typeface="Arial"/>
              <a:buNone/>
            </a:pPr>
            <a:r>
              <a:rPr lang="en" dirty="0">
                <a:solidFill>
                  <a:schemeClr val="dk2"/>
                </a:solidFill>
                <a:latin typeface="Times New Roman"/>
                <a:ea typeface="Times New Roman"/>
                <a:cs typeface="Times New Roman"/>
                <a:sym typeface="Times New Roman"/>
              </a:rPr>
              <a:t>The following are some developer communities and websites that you can turn to for help if you run into problems while working with Android:</a:t>
            </a:r>
            <a:endParaRPr dirty="0">
              <a:solidFill>
                <a:schemeClr val="dk2"/>
              </a:solidFill>
              <a:latin typeface="Times New Roman"/>
              <a:ea typeface="Times New Roman"/>
              <a:cs typeface="Times New Roman"/>
              <a:sym typeface="Times New Roman"/>
            </a:endParaRPr>
          </a:p>
          <a:p>
            <a:pPr marL="457200" marR="609600" lvl="0" indent="-342900" algn="l" rtl="0">
              <a:lnSpc>
                <a:spcPct val="110000"/>
              </a:lnSpc>
              <a:spcBef>
                <a:spcPts val="1200"/>
              </a:spcBef>
              <a:spcAft>
                <a:spcPts val="0"/>
              </a:spcAft>
              <a:buSzPts val="1800"/>
              <a:buFont typeface="Times New Roman"/>
              <a:buChar char="❖"/>
            </a:pPr>
            <a:r>
              <a:rPr lang="en" b="1" dirty="0">
                <a:solidFill>
                  <a:schemeClr val="dk2"/>
                </a:solidFill>
                <a:latin typeface="Times New Roman"/>
                <a:ea typeface="Times New Roman"/>
                <a:cs typeface="Times New Roman"/>
                <a:sym typeface="Times New Roman"/>
              </a:rPr>
              <a:t>Stack Overflow </a:t>
            </a:r>
            <a:r>
              <a:rPr lang="en" dirty="0">
                <a:solidFill>
                  <a:schemeClr val="dk2"/>
                </a:solidFill>
                <a:latin typeface="Times New Roman"/>
                <a:ea typeface="Times New Roman"/>
                <a:cs typeface="Times New Roman"/>
                <a:sym typeface="Times New Roman"/>
              </a:rPr>
              <a:t>(</a:t>
            </a:r>
            <a:r>
              <a:rPr lang="en" dirty="0">
                <a:latin typeface="Times New Roman"/>
                <a:ea typeface="Times New Roman"/>
                <a:cs typeface="Times New Roman"/>
                <a:sym typeface="Times New Roman"/>
              </a:rPr>
              <a:t>www.stackoverflow.com</a:t>
            </a:r>
            <a:r>
              <a:rPr lang="en" dirty="0">
                <a:solidFill>
                  <a:schemeClr val="dk2"/>
                </a:solidFill>
                <a:latin typeface="Times New Roman"/>
                <a:ea typeface="Times New Roman"/>
                <a:cs typeface="Times New Roman"/>
                <a:sym typeface="Times New Roman"/>
              </a:rPr>
              <a:t>)—Stack Overflow is a collaboratively edited question-and-answer site for developers. </a:t>
            </a:r>
            <a:endParaRPr dirty="0">
              <a:solidFill>
                <a:schemeClr val="dk2"/>
              </a:solidFill>
              <a:latin typeface="Times New Roman"/>
              <a:ea typeface="Times New Roman"/>
              <a:cs typeface="Times New Roman"/>
              <a:sym typeface="Times New Roman"/>
            </a:endParaRPr>
          </a:p>
          <a:p>
            <a:pPr marL="457200" marR="698500" lvl="0" indent="-342900" algn="just" rtl="0">
              <a:lnSpc>
                <a:spcPct val="110000"/>
              </a:lnSpc>
              <a:spcBef>
                <a:spcPts val="0"/>
              </a:spcBef>
              <a:spcAft>
                <a:spcPts val="0"/>
              </a:spcAft>
              <a:buSzPts val="1800"/>
              <a:buFont typeface="Times New Roman"/>
              <a:buChar char="❖"/>
            </a:pPr>
            <a:r>
              <a:rPr lang="en" b="1" dirty="0">
                <a:solidFill>
                  <a:schemeClr val="dk2"/>
                </a:solidFill>
                <a:latin typeface="Times New Roman"/>
                <a:ea typeface="Times New Roman"/>
                <a:cs typeface="Times New Roman"/>
                <a:sym typeface="Times New Roman"/>
              </a:rPr>
              <a:t>Google Android Training </a:t>
            </a:r>
            <a:r>
              <a:rPr lang="en" dirty="0">
                <a:latin typeface="Times New Roman"/>
                <a:ea typeface="Times New Roman"/>
                <a:cs typeface="Times New Roman"/>
                <a:sym typeface="Times New Roman"/>
              </a:rPr>
              <a:t>(http://developer.android.com/training/index.html)— </a:t>
            </a:r>
            <a:r>
              <a:rPr lang="en" dirty="0">
                <a:solidFill>
                  <a:schemeClr val="dk2"/>
                </a:solidFill>
                <a:latin typeface="Times New Roman"/>
                <a:ea typeface="Times New Roman"/>
                <a:cs typeface="Times New Roman"/>
                <a:sym typeface="Times New Roman"/>
              </a:rPr>
              <a:t>Google has launched the Android Training site, which contains a number of useful classes grouped by topics.</a:t>
            </a:r>
            <a:endParaRPr dirty="0">
              <a:solidFill>
                <a:schemeClr val="dk2"/>
              </a:solidFill>
              <a:latin typeface="Times New Roman"/>
              <a:ea typeface="Times New Roman"/>
              <a:cs typeface="Times New Roman"/>
              <a:sym typeface="Times New Roman"/>
            </a:endParaRPr>
          </a:p>
          <a:p>
            <a:pPr marL="457200" marR="584200" lvl="0" indent="-342900" algn="l" rtl="0">
              <a:lnSpc>
                <a:spcPct val="110000"/>
              </a:lnSpc>
              <a:spcBef>
                <a:spcPts val="0"/>
              </a:spcBef>
              <a:spcAft>
                <a:spcPts val="0"/>
              </a:spcAft>
              <a:buSzPts val="1800"/>
              <a:buFont typeface="Times New Roman"/>
              <a:buChar char="❖"/>
            </a:pPr>
            <a:r>
              <a:rPr lang="en" b="1" dirty="0">
                <a:solidFill>
                  <a:schemeClr val="dk2"/>
                </a:solidFill>
                <a:latin typeface="Times New Roman"/>
                <a:ea typeface="Times New Roman"/>
                <a:cs typeface="Times New Roman"/>
                <a:sym typeface="Times New Roman"/>
              </a:rPr>
              <a:t>Android Discuss </a:t>
            </a:r>
            <a:r>
              <a:rPr lang="en" dirty="0">
                <a:latin typeface="Times New Roman"/>
                <a:ea typeface="Times New Roman"/>
                <a:cs typeface="Times New Roman"/>
                <a:sym typeface="Times New Roman"/>
              </a:rPr>
              <a:t>(http://groups.google.com/group/android-discuss)—</a:t>
            </a:r>
            <a:r>
              <a:rPr lang="en" dirty="0">
                <a:solidFill>
                  <a:schemeClr val="dk2"/>
                </a:solidFill>
                <a:latin typeface="Times New Roman"/>
                <a:ea typeface="Times New Roman"/>
                <a:cs typeface="Times New Roman"/>
                <a:sym typeface="Times New Roman"/>
              </a:rPr>
              <a:t>Android Discuss is a discussion group hosted by Google using the Google Groups service. Here, you will be able to discuss the various aspects of Android programming. </a:t>
            </a:r>
            <a:endParaRPr dirty="0">
              <a:solidFill>
                <a:srgbClr val="202124"/>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1"/>
          <p:cNvSpPr txBox="1">
            <a:spLocks noGrp="1"/>
          </p:cNvSpPr>
          <p:nvPr>
            <p:ph type="title"/>
          </p:nvPr>
        </p:nvSpPr>
        <p:spPr>
          <a:xfrm>
            <a:off x="54525" y="8070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Code Completion</a:t>
            </a:r>
            <a:endParaRPr/>
          </a:p>
        </p:txBody>
      </p:sp>
      <p:sp>
        <p:nvSpPr>
          <p:cNvPr id="603" name="Google Shape;603;p91"/>
          <p:cNvSpPr txBox="1">
            <a:spLocks noGrp="1"/>
          </p:cNvSpPr>
          <p:nvPr>
            <p:ph type="body" idx="1"/>
          </p:nvPr>
        </p:nvSpPr>
        <p:spPr>
          <a:xfrm>
            <a:off x="54525" y="653650"/>
            <a:ext cx="9089400" cy="4489800"/>
          </a:xfrm>
          <a:prstGeom prst="rect">
            <a:avLst/>
          </a:prstGeom>
          <a:noFill/>
          <a:ln>
            <a:noFill/>
          </a:ln>
        </p:spPr>
        <p:txBody>
          <a:bodyPr spcFirstLastPara="1" wrap="square" lIns="91425" tIns="91425" rIns="91425" bIns="91425" anchor="t" anchorCtr="0">
            <a:normAutofit/>
          </a:bodyPr>
          <a:lstStyle/>
          <a:p>
            <a:pPr marL="457200" marR="698500" lvl="0" indent="-342900" algn="just" rtl="0">
              <a:lnSpc>
                <a:spcPct val="108000"/>
              </a:lnSpc>
              <a:spcBef>
                <a:spcPts val="900"/>
              </a:spcBef>
              <a:spcAft>
                <a:spcPts val="0"/>
              </a:spcAft>
              <a:buClr>
                <a:schemeClr val="dk2"/>
              </a:buClr>
              <a:buSzPts val="1800"/>
              <a:buFont typeface="Times New Roman"/>
              <a:buChar char="❖"/>
            </a:pPr>
            <a:r>
              <a:rPr lang="en" sz="1600" dirty="0">
                <a:solidFill>
                  <a:schemeClr val="dk2"/>
                </a:solidFill>
                <a:latin typeface="Times New Roman"/>
                <a:ea typeface="Times New Roman"/>
                <a:cs typeface="Times New Roman"/>
                <a:sym typeface="Times New Roman"/>
              </a:rPr>
              <a:t>Code completion is an invaluable tool that shows you </a:t>
            </a:r>
            <a:r>
              <a:rPr lang="en" sz="1600" b="1" dirty="0">
                <a:solidFill>
                  <a:schemeClr val="dk2"/>
                </a:solidFill>
                <a:latin typeface="Times New Roman"/>
                <a:ea typeface="Times New Roman"/>
                <a:cs typeface="Times New Roman"/>
                <a:sym typeface="Times New Roman"/>
              </a:rPr>
              <a:t>contextual options for completing the piece of code that you are trying to write. </a:t>
            </a:r>
            <a:endParaRPr sz="1600" b="1" dirty="0">
              <a:solidFill>
                <a:schemeClr val="dk2"/>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2"/>
              </a:buClr>
              <a:buSzPts val="1600"/>
              <a:buFont typeface="Times New Roman"/>
              <a:buChar char="❖"/>
            </a:pPr>
            <a:r>
              <a:rPr lang="en" sz="1600" dirty="0" smtClean="0">
                <a:solidFill>
                  <a:schemeClr val="dk2"/>
                </a:solidFill>
                <a:latin typeface="Times New Roman"/>
                <a:ea typeface="Times New Roman"/>
                <a:cs typeface="Times New Roman"/>
                <a:sym typeface="Times New Roman"/>
              </a:rPr>
              <a:t>Android </a:t>
            </a:r>
            <a:r>
              <a:rPr lang="en" sz="1600" dirty="0">
                <a:solidFill>
                  <a:schemeClr val="dk2"/>
                </a:solidFill>
                <a:latin typeface="Times New Roman"/>
                <a:ea typeface="Times New Roman"/>
                <a:cs typeface="Times New Roman"/>
                <a:sym typeface="Times New Roman"/>
              </a:rPr>
              <a:t>Studio Code Completion should </a:t>
            </a:r>
            <a:r>
              <a:rPr lang="en" sz="1600" b="1" dirty="0">
                <a:solidFill>
                  <a:schemeClr val="dk2"/>
                </a:solidFill>
                <a:latin typeface="Times New Roman"/>
                <a:ea typeface="Times New Roman"/>
                <a:cs typeface="Times New Roman"/>
                <a:sym typeface="Times New Roman"/>
              </a:rPr>
              <a:t>display a list of values that you could use to try to complete the code statement</a:t>
            </a:r>
            <a:r>
              <a:rPr lang="en" sz="1600" b="1" dirty="0" smtClean="0">
                <a:solidFill>
                  <a:schemeClr val="dk2"/>
                </a:solidFill>
                <a:latin typeface="Times New Roman"/>
                <a:ea typeface="Times New Roman"/>
                <a:cs typeface="Times New Roman"/>
                <a:sym typeface="Times New Roman"/>
              </a:rPr>
              <a:t>.</a:t>
            </a:r>
          </a:p>
          <a:p>
            <a:pPr marL="457200" lvl="0" indent="-330200" algn="l" rtl="0">
              <a:lnSpc>
                <a:spcPct val="115000"/>
              </a:lnSpc>
              <a:spcBef>
                <a:spcPts val="0"/>
              </a:spcBef>
              <a:spcAft>
                <a:spcPts val="0"/>
              </a:spcAft>
              <a:buClr>
                <a:schemeClr val="dk2"/>
              </a:buClr>
              <a:buSzPts val="1600"/>
              <a:buFont typeface="Times New Roman"/>
              <a:buChar char="❖"/>
            </a:pPr>
            <a:endParaRPr lang="en" sz="1600" b="1" dirty="0">
              <a:solidFill>
                <a:schemeClr val="dk2"/>
              </a:solidFill>
              <a:latin typeface="Times New Roman"/>
              <a:ea typeface="Times New Roman"/>
              <a:cs typeface="Times New Roman"/>
              <a:sym typeface="Times New Roman"/>
            </a:endParaRPr>
          </a:p>
          <a:p>
            <a:pPr marL="127000" lvl="0" indent="0">
              <a:buClr>
                <a:srgbClr val="000000"/>
              </a:buClr>
              <a:buSzPts val="1600"/>
              <a:buNone/>
            </a:pPr>
            <a:r>
              <a:rPr lang="en-US" sz="1600" dirty="0">
                <a:solidFill>
                  <a:srgbClr val="000000"/>
                </a:solidFill>
                <a:highlight>
                  <a:srgbClr val="FFFFFF"/>
                </a:highlight>
                <a:latin typeface="Times New Roman"/>
                <a:ea typeface="Times New Roman"/>
                <a:cs typeface="Times New Roman"/>
                <a:sym typeface="Times New Roman"/>
              </a:rPr>
              <a:t>Android Studio </a:t>
            </a:r>
            <a:r>
              <a:rPr lang="en-US" sz="1600" b="1" dirty="0">
                <a:solidFill>
                  <a:srgbClr val="000000"/>
                </a:solidFill>
                <a:highlight>
                  <a:srgbClr val="FFFFFF"/>
                </a:highlight>
                <a:latin typeface="Times New Roman"/>
                <a:ea typeface="Times New Roman"/>
                <a:cs typeface="Times New Roman"/>
                <a:sym typeface="Times New Roman"/>
              </a:rPr>
              <a:t>has three types of code completion</a:t>
            </a:r>
          </a:p>
          <a:p>
            <a:pPr lvl="0" indent="-323850">
              <a:lnSpc>
                <a:spcPct val="150000"/>
              </a:lnSpc>
              <a:buClr>
                <a:srgbClr val="000000"/>
              </a:buClr>
              <a:buSzPts val="1500"/>
              <a:buFont typeface="Times New Roman"/>
              <a:buChar char="❖"/>
            </a:pPr>
            <a:r>
              <a:rPr lang="en-US" sz="1600" b="1" dirty="0" smtClean="0">
                <a:solidFill>
                  <a:srgbClr val="000000"/>
                </a:solidFill>
                <a:highlight>
                  <a:srgbClr val="FFFFFF"/>
                </a:highlight>
                <a:latin typeface="Times New Roman"/>
                <a:ea typeface="Times New Roman"/>
                <a:cs typeface="Times New Roman"/>
                <a:sym typeface="Times New Roman"/>
              </a:rPr>
              <a:t>Basic </a:t>
            </a:r>
            <a:r>
              <a:rPr lang="en-US" sz="1600" b="1" dirty="0">
                <a:solidFill>
                  <a:srgbClr val="000000"/>
                </a:solidFill>
                <a:highlight>
                  <a:srgbClr val="FFFFFF"/>
                </a:highlight>
                <a:latin typeface="Times New Roman"/>
                <a:ea typeface="Times New Roman"/>
                <a:cs typeface="Times New Roman"/>
                <a:sym typeface="Times New Roman"/>
              </a:rPr>
              <a:t>Completion</a:t>
            </a:r>
            <a:r>
              <a:rPr lang="en-US" sz="1600" b="1" dirty="0" smtClean="0">
                <a:solidFill>
                  <a:srgbClr val="000000"/>
                </a:solidFill>
                <a:highlight>
                  <a:srgbClr val="FFFFFF"/>
                </a:highlight>
                <a:latin typeface="Times New Roman"/>
                <a:ea typeface="Times New Roman"/>
                <a:cs typeface="Times New Roman"/>
                <a:sym typeface="Times New Roman"/>
              </a:rPr>
              <a:t>: </a:t>
            </a:r>
            <a:r>
              <a:rPr lang="en-US" sz="1600" dirty="0" smtClean="0">
                <a:solidFill>
                  <a:srgbClr val="000000"/>
                </a:solidFill>
                <a:highlight>
                  <a:srgbClr val="FFFFFF"/>
                </a:highlight>
                <a:latin typeface="Times New Roman"/>
                <a:ea typeface="Times New Roman"/>
                <a:cs typeface="Times New Roman"/>
                <a:sym typeface="Times New Roman"/>
              </a:rPr>
              <a:t>Displays</a:t>
            </a:r>
            <a:r>
              <a:rPr lang="en-US" sz="1600" b="1" dirty="0" smtClean="0">
                <a:solidFill>
                  <a:srgbClr val="000000"/>
                </a:solidFill>
                <a:highlight>
                  <a:srgbClr val="FFFFFF"/>
                </a:highlight>
                <a:latin typeface="Times New Roman"/>
                <a:ea typeface="Times New Roman"/>
                <a:cs typeface="Times New Roman"/>
                <a:sym typeface="Times New Roman"/>
              </a:rPr>
              <a:t> </a:t>
            </a:r>
            <a:r>
              <a:rPr lang="en-US" sz="1600" b="1" dirty="0">
                <a:solidFill>
                  <a:srgbClr val="000000"/>
                </a:solidFill>
                <a:highlight>
                  <a:srgbClr val="FFFFFF"/>
                </a:highlight>
                <a:latin typeface="Times New Roman"/>
                <a:ea typeface="Times New Roman"/>
                <a:cs typeface="Times New Roman"/>
                <a:sym typeface="Times New Roman"/>
              </a:rPr>
              <a:t>basic suggestions for variables, types, methods</a:t>
            </a:r>
            <a:r>
              <a:rPr lang="en-US" sz="1600" dirty="0">
                <a:solidFill>
                  <a:srgbClr val="000000"/>
                </a:solidFill>
                <a:highlight>
                  <a:srgbClr val="FFFFFF"/>
                </a:highlight>
                <a:latin typeface="Times New Roman"/>
                <a:ea typeface="Times New Roman"/>
                <a:cs typeface="Times New Roman"/>
                <a:sym typeface="Times New Roman"/>
              </a:rPr>
              <a:t>, expressions, and so on.</a:t>
            </a:r>
          </a:p>
          <a:p>
            <a:pPr lvl="0" indent="-323850">
              <a:lnSpc>
                <a:spcPct val="150000"/>
              </a:lnSpc>
              <a:buClr>
                <a:srgbClr val="000000"/>
              </a:buClr>
              <a:buSzPts val="1500"/>
              <a:buFont typeface="Times New Roman"/>
              <a:buChar char="❖"/>
            </a:pPr>
            <a:r>
              <a:rPr lang="en-US" sz="1600" b="1" dirty="0">
                <a:solidFill>
                  <a:srgbClr val="000000"/>
                </a:solidFill>
                <a:highlight>
                  <a:srgbClr val="FFFFFF"/>
                </a:highlight>
                <a:latin typeface="Times New Roman"/>
                <a:ea typeface="Times New Roman"/>
                <a:cs typeface="Times New Roman"/>
                <a:sym typeface="Times New Roman"/>
              </a:rPr>
              <a:t>Smart Completion: </a:t>
            </a:r>
            <a:r>
              <a:rPr lang="en-US" sz="1600" dirty="0">
                <a:solidFill>
                  <a:srgbClr val="000000"/>
                </a:solidFill>
                <a:highlight>
                  <a:srgbClr val="FFFFFF"/>
                </a:highlight>
                <a:latin typeface="Times New Roman"/>
                <a:ea typeface="Times New Roman"/>
                <a:cs typeface="Times New Roman"/>
                <a:sym typeface="Times New Roman"/>
              </a:rPr>
              <a:t>Displays</a:t>
            </a:r>
            <a:r>
              <a:rPr lang="en-US" sz="1600" b="1" dirty="0">
                <a:solidFill>
                  <a:srgbClr val="000000"/>
                </a:solidFill>
                <a:highlight>
                  <a:srgbClr val="FFFFFF"/>
                </a:highlight>
                <a:latin typeface="Times New Roman"/>
                <a:ea typeface="Times New Roman"/>
                <a:cs typeface="Times New Roman"/>
                <a:sym typeface="Times New Roman"/>
              </a:rPr>
              <a:t> relevant options based on the context</a:t>
            </a:r>
            <a:r>
              <a:rPr lang="en-US" sz="1600" dirty="0">
                <a:solidFill>
                  <a:srgbClr val="000000"/>
                </a:solidFill>
                <a:highlight>
                  <a:srgbClr val="FFFFFF"/>
                </a:highlight>
                <a:latin typeface="Times New Roman"/>
                <a:ea typeface="Times New Roman"/>
                <a:cs typeface="Times New Roman"/>
                <a:sym typeface="Times New Roman"/>
              </a:rPr>
              <a:t>. Smart completion is </a:t>
            </a:r>
            <a:r>
              <a:rPr lang="en-US" sz="1600" b="1" dirty="0">
                <a:solidFill>
                  <a:srgbClr val="000000"/>
                </a:solidFill>
                <a:highlight>
                  <a:srgbClr val="FFFFFF"/>
                </a:highlight>
                <a:latin typeface="Times New Roman"/>
                <a:ea typeface="Times New Roman"/>
                <a:cs typeface="Times New Roman"/>
                <a:sym typeface="Times New Roman"/>
              </a:rPr>
              <a:t>aware of the expected type and data flows</a:t>
            </a:r>
            <a:r>
              <a:rPr lang="en-US" sz="1600" dirty="0">
                <a:solidFill>
                  <a:srgbClr val="000000"/>
                </a:solidFill>
                <a:highlight>
                  <a:srgbClr val="FFFFFF"/>
                </a:highlight>
                <a:latin typeface="Times New Roman"/>
                <a:ea typeface="Times New Roman"/>
                <a:cs typeface="Times New Roman"/>
                <a:sym typeface="Times New Roman"/>
              </a:rPr>
              <a:t>. </a:t>
            </a:r>
          </a:p>
          <a:p>
            <a:pPr lvl="0" indent="-323850">
              <a:lnSpc>
                <a:spcPct val="150000"/>
              </a:lnSpc>
              <a:buClr>
                <a:srgbClr val="000000"/>
              </a:buClr>
              <a:buSzPts val="1500"/>
              <a:buFont typeface="Times New Roman"/>
              <a:buChar char="❖"/>
            </a:pPr>
            <a:r>
              <a:rPr lang="en-US" sz="1600" b="1" dirty="0">
                <a:solidFill>
                  <a:srgbClr val="000000"/>
                </a:solidFill>
                <a:highlight>
                  <a:srgbClr val="FFFFFF"/>
                </a:highlight>
                <a:latin typeface="Times New Roman"/>
                <a:ea typeface="Times New Roman"/>
                <a:cs typeface="Times New Roman"/>
                <a:sym typeface="Times New Roman"/>
              </a:rPr>
              <a:t>Statement Completion :</a:t>
            </a:r>
            <a:r>
              <a:rPr lang="en-US" sz="1600" dirty="0">
                <a:solidFill>
                  <a:srgbClr val="000000"/>
                </a:solidFill>
                <a:highlight>
                  <a:srgbClr val="FFFFFF"/>
                </a:highlight>
                <a:latin typeface="Times New Roman"/>
                <a:ea typeface="Times New Roman"/>
                <a:cs typeface="Times New Roman"/>
                <a:sym typeface="Times New Roman"/>
              </a:rPr>
              <a:t>Completes the</a:t>
            </a:r>
            <a:r>
              <a:rPr lang="en-US" sz="1600" b="1" dirty="0">
                <a:solidFill>
                  <a:srgbClr val="000000"/>
                </a:solidFill>
                <a:highlight>
                  <a:srgbClr val="FFFFFF"/>
                </a:highlight>
                <a:latin typeface="Times New Roman"/>
                <a:ea typeface="Times New Roman"/>
                <a:cs typeface="Times New Roman"/>
                <a:sym typeface="Times New Roman"/>
              </a:rPr>
              <a:t> current statement for you</a:t>
            </a:r>
            <a:r>
              <a:rPr lang="en-US" sz="1600" dirty="0">
                <a:solidFill>
                  <a:srgbClr val="000000"/>
                </a:solidFill>
                <a:highlight>
                  <a:srgbClr val="FFFFFF"/>
                </a:highlight>
                <a:latin typeface="Times New Roman"/>
                <a:ea typeface="Times New Roman"/>
                <a:cs typeface="Times New Roman"/>
                <a:sym typeface="Times New Roman"/>
              </a:rPr>
              <a:t>, adding </a:t>
            </a:r>
            <a:r>
              <a:rPr lang="en-US" sz="1600" b="1" dirty="0">
                <a:solidFill>
                  <a:srgbClr val="000000"/>
                </a:solidFill>
                <a:highlight>
                  <a:srgbClr val="FFFFFF"/>
                </a:highlight>
                <a:latin typeface="Times New Roman"/>
                <a:ea typeface="Times New Roman"/>
                <a:cs typeface="Times New Roman"/>
                <a:sym typeface="Times New Roman"/>
              </a:rPr>
              <a:t>missing parentheses, brackets, braces, formatting</a:t>
            </a:r>
            <a:r>
              <a:rPr lang="en-US" sz="1600" dirty="0">
                <a:solidFill>
                  <a:srgbClr val="000000"/>
                </a:solidFill>
                <a:highlight>
                  <a:srgbClr val="FFFFFF"/>
                </a:highlight>
                <a:latin typeface="Times New Roman"/>
                <a:ea typeface="Times New Roman"/>
                <a:cs typeface="Times New Roman"/>
                <a:sym typeface="Times New Roman"/>
              </a:rPr>
              <a:t>, etc.</a:t>
            </a:r>
          </a:p>
          <a:p>
            <a:pPr marL="127000" lvl="0" indent="0" algn="l" rtl="0">
              <a:lnSpc>
                <a:spcPct val="115000"/>
              </a:lnSpc>
              <a:spcBef>
                <a:spcPts val="0"/>
              </a:spcBef>
              <a:spcAft>
                <a:spcPts val="0"/>
              </a:spcAft>
              <a:buClr>
                <a:schemeClr val="dk2"/>
              </a:buClr>
              <a:buSzPts val="1600"/>
              <a:buNone/>
            </a:pPr>
            <a:r>
              <a:rPr lang="en" sz="1600" b="1" dirty="0" smtClean="0">
                <a:solidFill>
                  <a:schemeClr val="dk2"/>
                </a:solidFill>
                <a:latin typeface="Times New Roman"/>
                <a:ea typeface="Times New Roman"/>
                <a:cs typeface="Times New Roman"/>
                <a:sym typeface="Times New Roman"/>
              </a:rPr>
              <a:t> </a:t>
            </a:r>
            <a:endParaRPr sz="2300" b="1"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4"/>
          <p:cNvSpPr txBox="1">
            <a:spLocks noGrp="1"/>
          </p:cNvSpPr>
          <p:nvPr>
            <p:ph type="title"/>
          </p:nvPr>
        </p:nvSpPr>
        <p:spPr>
          <a:xfrm>
            <a:off x="0"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Mobile Ecosystem</a:t>
            </a:r>
            <a:endParaRPr/>
          </a:p>
        </p:txBody>
      </p:sp>
      <p:sp>
        <p:nvSpPr>
          <p:cNvPr id="77" name="Google Shape;77;p4"/>
          <p:cNvSpPr txBox="1">
            <a:spLocks noGrp="1"/>
          </p:cNvSpPr>
          <p:nvPr>
            <p:ph type="body" idx="1"/>
          </p:nvPr>
        </p:nvSpPr>
        <p:spPr>
          <a:xfrm>
            <a:off x="0" y="623400"/>
            <a:ext cx="9144000" cy="4520100"/>
          </a:xfrm>
          <a:prstGeom prst="rect">
            <a:avLst/>
          </a:prstGeom>
          <a:noFill/>
          <a:ln>
            <a:noFill/>
          </a:ln>
        </p:spPr>
        <p:txBody>
          <a:bodyPr spcFirstLastPara="1" wrap="square" lIns="91425" tIns="91425" rIns="91425" bIns="91425" anchor="t" anchorCtr="0">
            <a:normAutofit/>
          </a:bodyPr>
          <a:lstStyle/>
          <a:p>
            <a:pPr marL="457200" lvl="0" indent="-349250" algn="l" rtl="0">
              <a:lnSpc>
                <a:spcPct val="115000"/>
              </a:lnSpc>
              <a:spcBef>
                <a:spcPts val="0"/>
              </a:spcBef>
              <a:spcAft>
                <a:spcPts val="0"/>
              </a:spcAft>
              <a:buClr>
                <a:srgbClr val="000000"/>
              </a:buClr>
              <a:buSzPts val="1900"/>
              <a:buFont typeface="Times New Roman"/>
              <a:buChar char="❖"/>
            </a:pPr>
            <a:r>
              <a:rPr lang="en" sz="1900" dirty="0">
                <a:solidFill>
                  <a:srgbClr val="000000"/>
                </a:solidFill>
                <a:highlight>
                  <a:srgbClr val="FFFFFF"/>
                </a:highlight>
                <a:latin typeface="Times New Roman"/>
                <a:ea typeface="Times New Roman"/>
                <a:cs typeface="Times New Roman"/>
                <a:sym typeface="Times New Roman"/>
              </a:rPr>
              <a:t>Mobile Ecosystem is </a:t>
            </a:r>
            <a:r>
              <a:rPr lang="en" sz="1900" b="1" dirty="0">
                <a:solidFill>
                  <a:srgbClr val="000000"/>
                </a:solidFill>
                <a:highlight>
                  <a:srgbClr val="FFFFFF"/>
                </a:highlight>
                <a:latin typeface="Times New Roman"/>
                <a:ea typeface="Times New Roman"/>
                <a:cs typeface="Times New Roman"/>
                <a:sym typeface="Times New Roman"/>
              </a:rPr>
              <a:t>collection of multiple:</a:t>
            </a:r>
            <a:endParaRPr sz="1900" b="1" dirty="0">
              <a:solidFill>
                <a:srgbClr val="000000"/>
              </a:solidFill>
              <a:highlight>
                <a:srgbClr val="FFFFFF"/>
              </a:highlight>
              <a:latin typeface="Times New Roman"/>
              <a:ea typeface="Times New Roman"/>
              <a:cs typeface="Times New Roman"/>
              <a:sym typeface="Times New Roman"/>
            </a:endParaRPr>
          </a:p>
          <a:p>
            <a:pPr marL="914400" lvl="1" indent="-336550" algn="l" rtl="0">
              <a:lnSpc>
                <a:spcPct val="115000"/>
              </a:lnSpc>
              <a:spcBef>
                <a:spcPts val="0"/>
              </a:spcBef>
              <a:spcAft>
                <a:spcPts val="0"/>
              </a:spcAft>
              <a:buClr>
                <a:srgbClr val="000000"/>
              </a:buClr>
              <a:buSzPts val="1700"/>
              <a:buFont typeface="Times New Roman"/>
              <a:buChar char="➢"/>
            </a:pPr>
            <a:r>
              <a:rPr lang="en" sz="1700" b="1" dirty="0">
                <a:solidFill>
                  <a:srgbClr val="000000"/>
                </a:solidFill>
                <a:highlight>
                  <a:srgbClr val="FFFFFF"/>
                </a:highlight>
                <a:latin typeface="Times New Roman"/>
                <a:ea typeface="Times New Roman"/>
                <a:cs typeface="Times New Roman"/>
                <a:sym typeface="Times New Roman"/>
              </a:rPr>
              <a:t>Devices</a:t>
            </a:r>
            <a:r>
              <a:rPr lang="en" sz="1700" dirty="0">
                <a:solidFill>
                  <a:srgbClr val="000000"/>
                </a:solidFill>
                <a:highlight>
                  <a:srgbClr val="FFFFFF"/>
                </a:highlight>
                <a:latin typeface="Times New Roman"/>
                <a:ea typeface="Times New Roman"/>
                <a:cs typeface="Times New Roman"/>
                <a:sym typeface="Times New Roman"/>
              </a:rPr>
              <a:t> (mobile phones, Tablet, Phablet etc), </a:t>
            </a:r>
            <a:endParaRPr sz="1700" dirty="0">
              <a:solidFill>
                <a:srgbClr val="000000"/>
              </a:solidFill>
              <a:highlight>
                <a:srgbClr val="FFFFFF"/>
              </a:highlight>
              <a:latin typeface="Times New Roman"/>
              <a:ea typeface="Times New Roman"/>
              <a:cs typeface="Times New Roman"/>
              <a:sym typeface="Times New Roman"/>
            </a:endParaRPr>
          </a:p>
          <a:p>
            <a:pPr marL="914400" lvl="1" indent="-336550" algn="l" rtl="0">
              <a:lnSpc>
                <a:spcPct val="115000"/>
              </a:lnSpc>
              <a:spcBef>
                <a:spcPts val="0"/>
              </a:spcBef>
              <a:spcAft>
                <a:spcPts val="0"/>
              </a:spcAft>
              <a:buClr>
                <a:srgbClr val="000000"/>
              </a:buClr>
              <a:buSzPts val="1700"/>
              <a:buFont typeface="Times New Roman"/>
              <a:buChar char="➢"/>
            </a:pPr>
            <a:r>
              <a:rPr lang="en" sz="1700" b="1" dirty="0">
                <a:solidFill>
                  <a:srgbClr val="000000"/>
                </a:solidFill>
                <a:highlight>
                  <a:srgbClr val="FFFFFF"/>
                </a:highlight>
                <a:latin typeface="Times New Roman"/>
                <a:ea typeface="Times New Roman"/>
                <a:cs typeface="Times New Roman"/>
                <a:sym typeface="Times New Roman"/>
              </a:rPr>
              <a:t>Software </a:t>
            </a:r>
            <a:r>
              <a:rPr lang="en" sz="1700" dirty="0">
                <a:solidFill>
                  <a:srgbClr val="000000"/>
                </a:solidFill>
                <a:highlight>
                  <a:srgbClr val="FFFFFF"/>
                </a:highlight>
                <a:latin typeface="Times New Roman"/>
                <a:ea typeface="Times New Roman"/>
                <a:cs typeface="Times New Roman"/>
                <a:sym typeface="Times New Roman"/>
              </a:rPr>
              <a:t>(operating system, development tools, testing tools etc.), </a:t>
            </a:r>
            <a:endParaRPr sz="1700" dirty="0">
              <a:solidFill>
                <a:srgbClr val="000000"/>
              </a:solidFill>
              <a:highlight>
                <a:srgbClr val="FFFFFF"/>
              </a:highlight>
              <a:latin typeface="Times New Roman"/>
              <a:ea typeface="Times New Roman"/>
              <a:cs typeface="Times New Roman"/>
              <a:sym typeface="Times New Roman"/>
            </a:endParaRPr>
          </a:p>
          <a:p>
            <a:pPr marL="914400" lvl="1" indent="-336550" algn="l" rtl="0">
              <a:lnSpc>
                <a:spcPct val="115000"/>
              </a:lnSpc>
              <a:spcBef>
                <a:spcPts val="0"/>
              </a:spcBef>
              <a:spcAft>
                <a:spcPts val="0"/>
              </a:spcAft>
              <a:buClr>
                <a:srgbClr val="000000"/>
              </a:buClr>
              <a:buSzPts val="1700"/>
              <a:buFont typeface="Times New Roman"/>
              <a:buChar char="➢"/>
            </a:pPr>
            <a:r>
              <a:rPr lang="en" sz="1700" b="1" dirty="0">
                <a:solidFill>
                  <a:srgbClr val="000000"/>
                </a:solidFill>
                <a:highlight>
                  <a:srgbClr val="FFFFFF"/>
                </a:highlight>
                <a:latin typeface="Times New Roman"/>
                <a:ea typeface="Times New Roman"/>
                <a:cs typeface="Times New Roman"/>
                <a:sym typeface="Times New Roman"/>
              </a:rPr>
              <a:t>Companies </a:t>
            </a:r>
            <a:r>
              <a:rPr lang="en" sz="1700" dirty="0">
                <a:solidFill>
                  <a:srgbClr val="000000"/>
                </a:solidFill>
                <a:highlight>
                  <a:srgbClr val="FFFFFF"/>
                </a:highlight>
                <a:latin typeface="Times New Roman"/>
                <a:ea typeface="Times New Roman"/>
                <a:cs typeface="Times New Roman"/>
                <a:sym typeface="Times New Roman"/>
              </a:rPr>
              <a:t>(device manufacturers, carrier, apps stores, development/testing companies, etc.)</a:t>
            </a:r>
            <a:endParaRPr sz="1700" dirty="0">
              <a:solidFill>
                <a:srgbClr val="000000"/>
              </a:solidFill>
              <a:highlight>
                <a:srgbClr val="FFFFFF"/>
              </a:highlight>
              <a:latin typeface="Times New Roman"/>
              <a:ea typeface="Times New Roman"/>
              <a:cs typeface="Times New Roman"/>
              <a:sym typeface="Times New Roman"/>
            </a:endParaRPr>
          </a:p>
          <a:p>
            <a:pPr marL="914400" lvl="1" indent="-336550" algn="l" rtl="0">
              <a:lnSpc>
                <a:spcPct val="115000"/>
              </a:lnSpc>
              <a:spcBef>
                <a:spcPts val="0"/>
              </a:spcBef>
              <a:spcAft>
                <a:spcPts val="0"/>
              </a:spcAft>
              <a:buClr>
                <a:srgbClr val="000000"/>
              </a:buClr>
              <a:buSzPts val="1700"/>
              <a:buFont typeface="Times New Roman"/>
              <a:buChar char="➢"/>
            </a:pPr>
            <a:r>
              <a:rPr lang="en" sz="1700" b="1" dirty="0">
                <a:solidFill>
                  <a:srgbClr val="000000"/>
                </a:solidFill>
                <a:highlight>
                  <a:srgbClr val="FFFFFF"/>
                </a:highlight>
                <a:latin typeface="Times New Roman"/>
                <a:ea typeface="Times New Roman"/>
                <a:cs typeface="Times New Roman"/>
                <a:sym typeface="Times New Roman"/>
              </a:rPr>
              <a:t>Processes </a:t>
            </a:r>
            <a:r>
              <a:rPr lang="en" sz="1700" dirty="0">
                <a:solidFill>
                  <a:srgbClr val="000000"/>
                </a:solidFill>
                <a:highlight>
                  <a:srgbClr val="FFFFFF"/>
                </a:highlight>
                <a:latin typeface="Times New Roman"/>
                <a:ea typeface="Times New Roman"/>
                <a:cs typeface="Times New Roman"/>
                <a:sym typeface="Times New Roman"/>
              </a:rPr>
              <a:t>through which data is shared by users from one device to another or to itself(sms etc)</a:t>
            </a:r>
            <a:endParaRPr sz="1700" dirty="0">
              <a:solidFill>
                <a:srgbClr val="000000"/>
              </a:solidFill>
              <a:highlight>
                <a:srgbClr val="FFFFFF"/>
              </a:highlight>
              <a:latin typeface="Times New Roman"/>
              <a:ea typeface="Times New Roman"/>
              <a:cs typeface="Times New Roman"/>
              <a:sym typeface="Times New Roman"/>
            </a:endParaRPr>
          </a:p>
          <a:p>
            <a:pPr marL="457200" lvl="0" indent="-349250" algn="l" rtl="0">
              <a:lnSpc>
                <a:spcPct val="115000"/>
              </a:lnSpc>
              <a:spcBef>
                <a:spcPts val="1200"/>
              </a:spcBef>
              <a:spcAft>
                <a:spcPts val="0"/>
              </a:spcAft>
              <a:buClr>
                <a:srgbClr val="000000"/>
              </a:buClr>
              <a:buSzPts val="1900"/>
              <a:buFont typeface="Times New Roman"/>
              <a:buChar char="❖"/>
            </a:pPr>
            <a:r>
              <a:rPr lang="en" sz="1900" dirty="0" smtClean="0">
                <a:solidFill>
                  <a:srgbClr val="000000"/>
                </a:solidFill>
                <a:highlight>
                  <a:srgbClr val="FFFFFF"/>
                </a:highlight>
                <a:latin typeface="Times New Roman"/>
                <a:ea typeface="Times New Roman"/>
                <a:cs typeface="Times New Roman"/>
                <a:sym typeface="Times New Roman"/>
              </a:rPr>
              <a:t>Data(Text</a:t>
            </a:r>
            <a:r>
              <a:rPr lang="en" sz="1900" dirty="0">
                <a:solidFill>
                  <a:srgbClr val="000000"/>
                </a:solidFill>
                <a:highlight>
                  <a:srgbClr val="FFFFFF"/>
                </a:highlight>
                <a:latin typeface="Times New Roman"/>
                <a:ea typeface="Times New Roman"/>
                <a:cs typeface="Times New Roman"/>
                <a:sym typeface="Times New Roman"/>
              </a:rPr>
              <a:t>, Voice, Multimedia) sharing can be done between devices having same operating system or different operating system.</a:t>
            </a:r>
            <a:endParaRPr sz="1900" dirty="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05"/>
          <p:cNvSpPr txBox="1">
            <a:spLocks noGrp="1"/>
          </p:cNvSpPr>
          <p:nvPr>
            <p:ph type="title"/>
          </p:nvPr>
        </p:nvSpPr>
        <p:spPr>
          <a:xfrm>
            <a:off x="311700" y="9140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Publish your Application</a:t>
            </a:r>
            <a:endParaRPr/>
          </a:p>
        </p:txBody>
      </p:sp>
      <p:sp>
        <p:nvSpPr>
          <p:cNvPr id="692" name="Google Shape;692;p105"/>
          <p:cNvSpPr txBox="1">
            <a:spLocks noGrp="1"/>
          </p:cNvSpPr>
          <p:nvPr>
            <p:ph type="body" idx="1"/>
          </p:nvPr>
        </p:nvSpPr>
        <p:spPr>
          <a:xfrm>
            <a:off x="0" y="642950"/>
            <a:ext cx="9144000" cy="45006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dk2"/>
              </a:buClr>
              <a:buSzPts val="1400"/>
              <a:buFont typeface="Georgia"/>
              <a:buChar char="❖"/>
            </a:pPr>
            <a:r>
              <a:rPr lang="en" sz="1400" b="1" dirty="0">
                <a:solidFill>
                  <a:schemeClr val="dk2"/>
                </a:solidFill>
                <a:latin typeface="Georgia"/>
                <a:ea typeface="Georgia"/>
                <a:cs typeface="Georgia"/>
                <a:sym typeface="Georgia"/>
              </a:rPr>
              <a:t>After you have created</a:t>
            </a:r>
            <a:r>
              <a:rPr lang="en" sz="1400" dirty="0">
                <a:solidFill>
                  <a:schemeClr val="dk2"/>
                </a:solidFill>
                <a:latin typeface="Georgia"/>
                <a:ea typeface="Georgia"/>
                <a:cs typeface="Georgia"/>
                <a:sym typeface="Georgia"/>
              </a:rPr>
              <a:t>, and fully debugged, your application, you might want to</a:t>
            </a:r>
            <a:r>
              <a:rPr lang="en" sz="1400" b="1" dirty="0">
                <a:solidFill>
                  <a:schemeClr val="dk2"/>
                </a:solidFill>
                <a:latin typeface="Georgia"/>
                <a:ea typeface="Georgia"/>
                <a:cs typeface="Georgia"/>
                <a:sym typeface="Georgia"/>
              </a:rPr>
              <a:t> deploy it to the Google Store for others </a:t>
            </a:r>
            <a:r>
              <a:rPr lang="en" sz="1400" dirty="0" smtClean="0">
                <a:solidFill>
                  <a:schemeClr val="dk2"/>
                </a:solidFill>
                <a:latin typeface="Georgia"/>
                <a:ea typeface="Georgia"/>
                <a:cs typeface="Georgia"/>
                <a:sym typeface="Georgia"/>
              </a:rPr>
              <a:t>.</a:t>
            </a:r>
            <a:endParaRPr sz="1400" dirty="0">
              <a:solidFill>
                <a:schemeClr val="dk2"/>
              </a:solidFill>
              <a:latin typeface="Georgia"/>
              <a:ea typeface="Georgia"/>
              <a:cs typeface="Georgia"/>
              <a:sym typeface="Georgia"/>
            </a:endParaRPr>
          </a:p>
          <a:p>
            <a:pPr marL="457200" lvl="0" indent="-317500" algn="l" rtl="0">
              <a:lnSpc>
                <a:spcPct val="115000"/>
              </a:lnSpc>
              <a:spcBef>
                <a:spcPts val="0"/>
              </a:spcBef>
              <a:spcAft>
                <a:spcPts val="0"/>
              </a:spcAft>
              <a:buClr>
                <a:schemeClr val="dk2"/>
              </a:buClr>
              <a:buSzPts val="1400"/>
              <a:buFont typeface="Georgia"/>
              <a:buChar char="❖"/>
            </a:pPr>
            <a:r>
              <a:rPr lang="en" sz="1400" b="1" dirty="0">
                <a:solidFill>
                  <a:schemeClr val="dk2"/>
                </a:solidFill>
                <a:latin typeface="Georgia"/>
                <a:ea typeface="Georgia"/>
                <a:cs typeface="Georgia"/>
                <a:sym typeface="Georgia"/>
              </a:rPr>
              <a:t>To publish y</a:t>
            </a:r>
            <a:r>
              <a:rPr lang="en" sz="1400" dirty="0">
                <a:solidFill>
                  <a:schemeClr val="dk2"/>
                </a:solidFill>
                <a:latin typeface="Georgia"/>
                <a:ea typeface="Georgia"/>
                <a:cs typeface="Georgia"/>
                <a:sym typeface="Georgia"/>
              </a:rPr>
              <a:t>our finished application o</a:t>
            </a:r>
            <a:r>
              <a:rPr lang="en" sz="1400" b="1" dirty="0">
                <a:solidFill>
                  <a:schemeClr val="dk2"/>
                </a:solidFill>
                <a:latin typeface="Georgia"/>
                <a:ea typeface="Georgia"/>
                <a:cs typeface="Georgia"/>
                <a:sym typeface="Georgia"/>
              </a:rPr>
              <a:t>n the Google Play Store, you must generate a signed APK(t</a:t>
            </a:r>
            <a:r>
              <a:rPr lang="en" sz="1400" dirty="0">
                <a:solidFill>
                  <a:schemeClr val="dk2"/>
                </a:solidFill>
                <a:latin typeface="Georgia"/>
                <a:ea typeface="Georgia"/>
                <a:cs typeface="Georgia"/>
                <a:sym typeface="Georgia"/>
              </a:rPr>
              <a:t>he Android application package</a:t>
            </a:r>
            <a:r>
              <a:rPr lang="en" sz="1400" b="1" dirty="0">
                <a:solidFill>
                  <a:schemeClr val="dk2"/>
                </a:solidFill>
                <a:latin typeface="Georgia"/>
                <a:ea typeface="Georgia"/>
                <a:cs typeface="Georgia"/>
                <a:sym typeface="Georgia"/>
              </a:rPr>
              <a:t>)</a:t>
            </a:r>
            <a:r>
              <a:rPr lang="en" sz="1400" dirty="0">
                <a:solidFill>
                  <a:schemeClr val="dk2"/>
                </a:solidFill>
                <a:latin typeface="Georgia"/>
                <a:ea typeface="Georgia"/>
                <a:cs typeface="Georgia"/>
                <a:sym typeface="Georgia"/>
              </a:rPr>
              <a:t>. </a:t>
            </a:r>
            <a:endParaRPr sz="1400" dirty="0">
              <a:solidFill>
                <a:schemeClr val="dk2"/>
              </a:solidFill>
              <a:latin typeface="Georgia"/>
              <a:ea typeface="Georgia"/>
              <a:cs typeface="Georgia"/>
              <a:sym typeface="Georgia"/>
            </a:endParaRPr>
          </a:p>
          <a:p>
            <a:pPr marL="457200" marR="571500" lvl="0" indent="-317500" algn="l" rtl="0">
              <a:lnSpc>
                <a:spcPct val="115000"/>
              </a:lnSpc>
              <a:spcBef>
                <a:spcPts val="0"/>
              </a:spcBef>
              <a:spcAft>
                <a:spcPts val="0"/>
              </a:spcAft>
              <a:buClr>
                <a:schemeClr val="dk2"/>
              </a:buClr>
              <a:buSzPts val="1400"/>
              <a:buFont typeface="Georgia"/>
              <a:buChar char="❖"/>
            </a:pPr>
            <a:endParaRPr sz="1400" dirty="0">
              <a:solidFill>
                <a:schemeClr val="dk2"/>
              </a:solidFill>
              <a:latin typeface="Georgia"/>
              <a:ea typeface="Georgia"/>
              <a:cs typeface="Georgia"/>
              <a:sym typeface="Georgia"/>
            </a:endParaRPr>
          </a:p>
          <a:p>
            <a:pPr marL="457200" marR="571500" lvl="0" indent="-317500" algn="l" rtl="0">
              <a:lnSpc>
                <a:spcPct val="115000"/>
              </a:lnSpc>
              <a:spcBef>
                <a:spcPts val="0"/>
              </a:spcBef>
              <a:spcAft>
                <a:spcPts val="0"/>
              </a:spcAft>
              <a:buClr>
                <a:schemeClr val="dk2"/>
              </a:buClr>
              <a:buSzPts val="1400"/>
              <a:buFont typeface="Georgia"/>
              <a:buChar char="❖"/>
            </a:pPr>
            <a:r>
              <a:rPr lang="en" sz="1400" dirty="0">
                <a:solidFill>
                  <a:schemeClr val="dk2"/>
                </a:solidFill>
                <a:latin typeface="Georgia"/>
                <a:ea typeface="Georgia"/>
                <a:cs typeface="Georgia"/>
                <a:sym typeface="Georgia"/>
              </a:rPr>
              <a:t>The APK is the c</a:t>
            </a:r>
            <a:r>
              <a:rPr lang="en" sz="1400" b="1" dirty="0">
                <a:solidFill>
                  <a:schemeClr val="dk2"/>
                </a:solidFill>
                <a:latin typeface="Georgia"/>
                <a:ea typeface="Georgia"/>
                <a:cs typeface="Georgia"/>
                <a:sym typeface="Georgia"/>
              </a:rPr>
              <a:t>ompiled, executable version of your application</a:t>
            </a:r>
            <a:r>
              <a:rPr lang="en" sz="1400" dirty="0">
                <a:solidFill>
                  <a:schemeClr val="dk2"/>
                </a:solidFill>
                <a:latin typeface="Georgia"/>
                <a:ea typeface="Georgia"/>
                <a:cs typeface="Georgia"/>
                <a:sym typeface="Georgia"/>
              </a:rPr>
              <a:t>. </a:t>
            </a:r>
            <a:endParaRPr sz="1400" dirty="0">
              <a:solidFill>
                <a:schemeClr val="dk2"/>
              </a:solidFill>
              <a:latin typeface="Georgia"/>
              <a:ea typeface="Georgia"/>
              <a:cs typeface="Georgia"/>
              <a:sym typeface="Georgia"/>
            </a:endParaRPr>
          </a:p>
          <a:p>
            <a:pPr marL="457200" marR="571500" lvl="0" indent="-317500" algn="l" rtl="0">
              <a:lnSpc>
                <a:spcPct val="115000"/>
              </a:lnSpc>
              <a:spcBef>
                <a:spcPts val="0"/>
              </a:spcBef>
              <a:spcAft>
                <a:spcPts val="0"/>
              </a:spcAft>
              <a:buClr>
                <a:schemeClr val="dk2"/>
              </a:buClr>
              <a:buSzPts val="1400"/>
              <a:buFont typeface="Georgia"/>
              <a:buChar char="❖"/>
            </a:pPr>
            <a:r>
              <a:rPr lang="en" sz="1400" dirty="0">
                <a:solidFill>
                  <a:schemeClr val="dk2"/>
                </a:solidFill>
                <a:latin typeface="Georgia"/>
                <a:ea typeface="Georgia"/>
                <a:cs typeface="Georgia"/>
                <a:sym typeface="Georgia"/>
              </a:rPr>
              <a:t>Signing it is </a:t>
            </a:r>
            <a:r>
              <a:rPr lang="en" sz="1400" b="1" dirty="0">
                <a:solidFill>
                  <a:schemeClr val="dk2"/>
                </a:solidFill>
                <a:latin typeface="Georgia"/>
                <a:ea typeface="Georgia"/>
                <a:cs typeface="Georgia"/>
                <a:sym typeface="Georgia"/>
              </a:rPr>
              <a:t>much like signing your name to a document</a:t>
            </a:r>
            <a:r>
              <a:rPr lang="en" sz="1400" dirty="0">
                <a:solidFill>
                  <a:schemeClr val="dk2"/>
                </a:solidFill>
                <a:latin typeface="Georgia"/>
                <a:ea typeface="Georgia"/>
                <a:cs typeface="Georgia"/>
                <a:sym typeface="Georgia"/>
              </a:rPr>
              <a:t>. </a:t>
            </a:r>
            <a:endParaRPr sz="1400" dirty="0">
              <a:solidFill>
                <a:schemeClr val="dk2"/>
              </a:solidFill>
              <a:latin typeface="Georgia"/>
              <a:ea typeface="Georgia"/>
              <a:cs typeface="Georgia"/>
              <a:sym typeface="Georgia"/>
            </a:endParaRPr>
          </a:p>
          <a:p>
            <a:pPr marL="457200" marR="571500" lvl="0" indent="-317500" algn="l" rtl="0">
              <a:lnSpc>
                <a:spcPct val="115000"/>
              </a:lnSpc>
              <a:spcBef>
                <a:spcPts val="0"/>
              </a:spcBef>
              <a:spcAft>
                <a:spcPts val="0"/>
              </a:spcAft>
              <a:buClr>
                <a:schemeClr val="dk2"/>
              </a:buClr>
              <a:buSzPts val="1400"/>
              <a:buFont typeface="Georgia"/>
              <a:buChar char="❖"/>
            </a:pPr>
            <a:r>
              <a:rPr lang="en" sz="1400" dirty="0">
                <a:solidFill>
                  <a:schemeClr val="dk2"/>
                </a:solidFill>
                <a:latin typeface="Georgia"/>
                <a:ea typeface="Georgia"/>
                <a:cs typeface="Georgia"/>
                <a:sym typeface="Georgia"/>
              </a:rPr>
              <a:t>The</a:t>
            </a:r>
            <a:r>
              <a:rPr lang="en" sz="1400" b="1" dirty="0">
                <a:solidFill>
                  <a:schemeClr val="dk2"/>
                </a:solidFill>
                <a:latin typeface="Georgia"/>
                <a:ea typeface="Georgia"/>
                <a:cs typeface="Georgia"/>
                <a:sym typeface="Georgia"/>
              </a:rPr>
              <a:t> signature identifies the app’s developer to Google and the users who install your application</a:t>
            </a:r>
            <a:r>
              <a:rPr lang="en" sz="1400" dirty="0">
                <a:solidFill>
                  <a:schemeClr val="dk2"/>
                </a:solidFill>
                <a:latin typeface="Georgia"/>
                <a:ea typeface="Georgia"/>
                <a:cs typeface="Georgia"/>
                <a:sym typeface="Georgia"/>
              </a:rPr>
              <a:t>. </a:t>
            </a:r>
            <a:endParaRPr sz="1400" dirty="0">
              <a:solidFill>
                <a:schemeClr val="dk2"/>
              </a:solidFill>
              <a:latin typeface="Georgia"/>
              <a:ea typeface="Georgia"/>
              <a:cs typeface="Georgia"/>
              <a:sym typeface="Georgia"/>
            </a:endParaRPr>
          </a:p>
          <a:p>
            <a:pPr marL="139700" marR="571500" lvl="0" indent="0" algn="l" rtl="0">
              <a:lnSpc>
                <a:spcPct val="115000"/>
              </a:lnSpc>
              <a:spcBef>
                <a:spcPts val="0"/>
              </a:spcBef>
              <a:spcAft>
                <a:spcPts val="0"/>
              </a:spcAft>
              <a:buClr>
                <a:schemeClr val="dk2"/>
              </a:buClr>
              <a:buSzPts val="1400"/>
              <a:buNone/>
            </a:pPr>
            <a:endParaRPr sz="1400" b="1" dirty="0">
              <a:solidFill>
                <a:schemeClr val="dk2"/>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f7b72651a6_0_0"/>
          <p:cNvSpPr txBox="1">
            <a:spLocks noGrp="1"/>
          </p:cNvSpPr>
          <p:nvPr>
            <p:ph type="title"/>
          </p:nvPr>
        </p:nvSpPr>
        <p:spPr>
          <a:xfrm>
            <a:off x="0" y="0"/>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Android Application Components</a:t>
            </a:r>
            <a:endParaRPr/>
          </a:p>
        </p:txBody>
      </p:sp>
      <p:sp>
        <p:nvSpPr>
          <p:cNvPr id="720" name="Google Shape;720;gf7b72651a6_0_0"/>
          <p:cNvSpPr txBox="1">
            <a:spLocks noGrp="1"/>
          </p:cNvSpPr>
          <p:nvPr>
            <p:ph type="body" idx="1"/>
          </p:nvPr>
        </p:nvSpPr>
        <p:spPr>
          <a:xfrm>
            <a:off x="0" y="581525"/>
            <a:ext cx="9144000" cy="4562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500">
                <a:solidFill>
                  <a:schemeClr val="dk2"/>
                </a:solidFill>
                <a:highlight>
                  <a:srgbClr val="FFFFFF"/>
                </a:highlight>
                <a:latin typeface="Times New Roman"/>
                <a:ea typeface="Times New Roman"/>
                <a:cs typeface="Times New Roman"/>
                <a:sym typeface="Times New Roman"/>
              </a:rPr>
              <a:t>The </a:t>
            </a:r>
            <a:r>
              <a:rPr lang="en" sz="1500" b="1">
                <a:solidFill>
                  <a:schemeClr val="dk2"/>
                </a:solidFill>
                <a:highlight>
                  <a:srgbClr val="FFFFFF"/>
                </a:highlight>
                <a:latin typeface="Times New Roman"/>
                <a:ea typeface="Times New Roman"/>
                <a:cs typeface="Times New Roman"/>
                <a:sym typeface="Times New Roman"/>
              </a:rPr>
              <a:t> 4  main components </a:t>
            </a:r>
            <a:r>
              <a:rPr lang="en" sz="1500">
                <a:solidFill>
                  <a:schemeClr val="dk2"/>
                </a:solidFill>
                <a:highlight>
                  <a:srgbClr val="FFFFFF"/>
                </a:highlight>
                <a:latin typeface="Times New Roman"/>
                <a:ea typeface="Times New Roman"/>
                <a:cs typeface="Times New Roman"/>
                <a:sym typeface="Times New Roman"/>
              </a:rPr>
              <a:t>that can be used within an Android application:</a:t>
            </a:r>
            <a:endParaRPr sz="1500">
              <a:solidFill>
                <a:srgbClr val="000000"/>
              </a:solidFill>
              <a:latin typeface="Times New Roman"/>
              <a:ea typeface="Times New Roman"/>
              <a:cs typeface="Times New Roman"/>
              <a:sym typeface="Times New Roman"/>
            </a:endParaRPr>
          </a:p>
          <a:p>
            <a:pPr marL="25400" marR="25400" lvl="0" indent="0" algn="just" rtl="0">
              <a:lnSpc>
                <a:spcPct val="142857"/>
              </a:lnSpc>
              <a:spcBef>
                <a:spcPts val="600"/>
              </a:spcBef>
              <a:spcAft>
                <a:spcPts val="0"/>
              </a:spcAft>
              <a:buSzPts val="1800"/>
              <a:buNone/>
            </a:pPr>
            <a:r>
              <a:rPr lang="en" sz="1500" b="1">
                <a:solidFill>
                  <a:srgbClr val="000000"/>
                </a:solidFill>
                <a:latin typeface="Times New Roman"/>
                <a:ea typeface="Times New Roman"/>
                <a:cs typeface="Times New Roman"/>
                <a:sym typeface="Times New Roman"/>
              </a:rPr>
              <a:t>Activities</a:t>
            </a:r>
            <a:endParaRPr sz="1500" b="1">
              <a:solidFill>
                <a:srgbClr val="000000"/>
              </a:solidFill>
              <a:latin typeface="Times New Roman"/>
              <a:ea typeface="Times New Roman"/>
              <a:cs typeface="Times New Roman"/>
              <a:sym typeface="Times New Roman"/>
            </a:endParaRPr>
          </a:p>
          <a:p>
            <a:pPr marL="25400" marR="25400" lvl="0" indent="0" algn="just" rtl="0">
              <a:lnSpc>
                <a:spcPct val="142857"/>
              </a:lnSpc>
              <a:spcBef>
                <a:spcPts val="700"/>
              </a:spcBef>
              <a:spcAft>
                <a:spcPts val="0"/>
              </a:spcAft>
              <a:buSzPts val="1800"/>
              <a:buNone/>
            </a:pPr>
            <a:r>
              <a:rPr lang="en" sz="1500">
                <a:solidFill>
                  <a:srgbClr val="000000"/>
                </a:solidFill>
                <a:latin typeface="Times New Roman"/>
                <a:ea typeface="Times New Roman"/>
                <a:cs typeface="Times New Roman"/>
                <a:sym typeface="Times New Roman"/>
              </a:rPr>
              <a:t>They dictate the UI and handle the user interaction to the smart phone screen.</a:t>
            </a:r>
            <a:endParaRPr sz="1500">
              <a:solidFill>
                <a:srgbClr val="000000"/>
              </a:solidFill>
              <a:latin typeface="Times New Roman"/>
              <a:ea typeface="Times New Roman"/>
              <a:cs typeface="Times New Roman"/>
              <a:sym typeface="Times New Roman"/>
            </a:endParaRPr>
          </a:p>
          <a:p>
            <a:pPr marL="25400" marR="25400" lvl="0" indent="0" algn="just" rtl="0">
              <a:lnSpc>
                <a:spcPct val="142857"/>
              </a:lnSpc>
              <a:spcBef>
                <a:spcPts val="700"/>
              </a:spcBef>
              <a:spcAft>
                <a:spcPts val="0"/>
              </a:spcAft>
              <a:buSzPts val="1800"/>
              <a:buNone/>
            </a:pPr>
            <a:r>
              <a:rPr lang="en" sz="1500" b="1">
                <a:solidFill>
                  <a:srgbClr val="000000"/>
                </a:solidFill>
                <a:latin typeface="Times New Roman"/>
                <a:ea typeface="Times New Roman"/>
                <a:cs typeface="Times New Roman"/>
                <a:sym typeface="Times New Roman"/>
              </a:rPr>
              <a:t>Services</a:t>
            </a:r>
            <a:endParaRPr sz="1500" b="1">
              <a:solidFill>
                <a:srgbClr val="000000"/>
              </a:solidFill>
              <a:latin typeface="Times New Roman"/>
              <a:ea typeface="Times New Roman"/>
              <a:cs typeface="Times New Roman"/>
              <a:sym typeface="Times New Roman"/>
            </a:endParaRPr>
          </a:p>
          <a:p>
            <a:pPr marL="25400" marR="25400" lvl="0" indent="0" algn="just" rtl="0">
              <a:lnSpc>
                <a:spcPct val="142857"/>
              </a:lnSpc>
              <a:spcBef>
                <a:spcPts val="700"/>
              </a:spcBef>
              <a:spcAft>
                <a:spcPts val="0"/>
              </a:spcAft>
              <a:buSzPts val="1800"/>
              <a:buNone/>
            </a:pPr>
            <a:r>
              <a:rPr lang="en" sz="1500">
                <a:solidFill>
                  <a:srgbClr val="000000"/>
                </a:solidFill>
                <a:latin typeface="Times New Roman"/>
                <a:ea typeface="Times New Roman"/>
                <a:cs typeface="Times New Roman"/>
                <a:sym typeface="Times New Roman"/>
              </a:rPr>
              <a:t>They handle background processing associated with an application.</a:t>
            </a:r>
            <a:endParaRPr sz="1500">
              <a:solidFill>
                <a:srgbClr val="000000"/>
              </a:solidFill>
              <a:latin typeface="Times New Roman"/>
              <a:ea typeface="Times New Roman"/>
              <a:cs typeface="Times New Roman"/>
              <a:sym typeface="Times New Roman"/>
            </a:endParaRPr>
          </a:p>
          <a:p>
            <a:pPr marL="25400" marR="25400" lvl="0" indent="0" algn="just" rtl="0">
              <a:lnSpc>
                <a:spcPct val="142857"/>
              </a:lnSpc>
              <a:spcBef>
                <a:spcPts val="700"/>
              </a:spcBef>
              <a:spcAft>
                <a:spcPts val="0"/>
              </a:spcAft>
              <a:buSzPts val="1800"/>
              <a:buNone/>
            </a:pPr>
            <a:r>
              <a:rPr lang="en" sz="1500" b="1">
                <a:solidFill>
                  <a:srgbClr val="000000"/>
                </a:solidFill>
                <a:latin typeface="Times New Roman"/>
                <a:ea typeface="Times New Roman"/>
                <a:cs typeface="Times New Roman"/>
                <a:sym typeface="Times New Roman"/>
              </a:rPr>
              <a:t>Broadcast Receivers</a:t>
            </a:r>
            <a:endParaRPr sz="1500" b="1">
              <a:solidFill>
                <a:srgbClr val="000000"/>
              </a:solidFill>
              <a:latin typeface="Times New Roman"/>
              <a:ea typeface="Times New Roman"/>
              <a:cs typeface="Times New Roman"/>
              <a:sym typeface="Times New Roman"/>
            </a:endParaRPr>
          </a:p>
          <a:p>
            <a:pPr marL="25400" marR="25400" lvl="0" indent="0" algn="just" rtl="0">
              <a:lnSpc>
                <a:spcPct val="142857"/>
              </a:lnSpc>
              <a:spcBef>
                <a:spcPts val="700"/>
              </a:spcBef>
              <a:spcAft>
                <a:spcPts val="0"/>
              </a:spcAft>
              <a:buSzPts val="1800"/>
              <a:buNone/>
            </a:pPr>
            <a:r>
              <a:rPr lang="en" sz="1500">
                <a:solidFill>
                  <a:srgbClr val="000000"/>
                </a:solidFill>
                <a:latin typeface="Times New Roman"/>
                <a:ea typeface="Times New Roman"/>
                <a:cs typeface="Times New Roman"/>
                <a:sym typeface="Times New Roman"/>
              </a:rPr>
              <a:t>They handle communication between Android OS and applications.</a:t>
            </a:r>
            <a:endParaRPr sz="1500">
              <a:solidFill>
                <a:srgbClr val="000000"/>
              </a:solidFill>
              <a:latin typeface="Times New Roman"/>
              <a:ea typeface="Times New Roman"/>
              <a:cs typeface="Times New Roman"/>
              <a:sym typeface="Times New Roman"/>
            </a:endParaRPr>
          </a:p>
          <a:p>
            <a:pPr marL="25400" marR="25400" lvl="0" indent="0" algn="just" rtl="0">
              <a:lnSpc>
                <a:spcPct val="142857"/>
              </a:lnSpc>
              <a:spcBef>
                <a:spcPts val="700"/>
              </a:spcBef>
              <a:spcAft>
                <a:spcPts val="0"/>
              </a:spcAft>
              <a:buSzPts val="1800"/>
              <a:buNone/>
            </a:pPr>
            <a:r>
              <a:rPr lang="en" sz="1500" b="1">
                <a:solidFill>
                  <a:srgbClr val="000000"/>
                </a:solidFill>
                <a:latin typeface="Times New Roman"/>
                <a:ea typeface="Times New Roman"/>
                <a:cs typeface="Times New Roman"/>
                <a:sym typeface="Times New Roman"/>
              </a:rPr>
              <a:t>Content Providers</a:t>
            </a:r>
            <a:endParaRPr sz="1500" b="1">
              <a:solidFill>
                <a:srgbClr val="000000"/>
              </a:solidFill>
              <a:latin typeface="Times New Roman"/>
              <a:ea typeface="Times New Roman"/>
              <a:cs typeface="Times New Roman"/>
              <a:sym typeface="Times New Roman"/>
            </a:endParaRPr>
          </a:p>
          <a:p>
            <a:pPr marL="25400" marR="25400" lvl="0" indent="0" algn="just" rtl="0">
              <a:lnSpc>
                <a:spcPct val="142857"/>
              </a:lnSpc>
              <a:spcBef>
                <a:spcPts val="700"/>
              </a:spcBef>
              <a:spcAft>
                <a:spcPts val="0"/>
              </a:spcAft>
              <a:buSzPts val="1800"/>
              <a:buNone/>
            </a:pPr>
            <a:r>
              <a:rPr lang="en" sz="1500">
                <a:solidFill>
                  <a:srgbClr val="000000"/>
                </a:solidFill>
                <a:latin typeface="Times New Roman"/>
                <a:ea typeface="Times New Roman"/>
                <a:cs typeface="Times New Roman"/>
                <a:sym typeface="Times New Roman"/>
              </a:rPr>
              <a:t>They handle data and database management issues.</a:t>
            </a:r>
            <a:endParaRPr sz="1500">
              <a:solidFill>
                <a:srgbClr val="000000"/>
              </a:solidFill>
              <a:latin typeface="Times New Roman"/>
              <a:ea typeface="Times New Roman"/>
              <a:cs typeface="Times New Roman"/>
              <a:sym typeface="Times New Roman"/>
            </a:endParaRPr>
          </a:p>
          <a:p>
            <a:pPr marL="0" lvl="0" indent="0" algn="l" rtl="0">
              <a:lnSpc>
                <a:spcPct val="115000"/>
              </a:lnSpc>
              <a:spcBef>
                <a:spcPts val="700"/>
              </a:spcBef>
              <a:spcAft>
                <a:spcPts val="0"/>
              </a:spcAft>
              <a:buSzPts val="1800"/>
              <a:buNone/>
            </a:pPr>
            <a:endParaRPr sz="1500">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f7b72651a6_0_8"/>
          <p:cNvSpPr txBox="1">
            <a:spLocks noGrp="1"/>
          </p:cNvSpPr>
          <p:nvPr>
            <p:ph type="body" idx="1"/>
          </p:nvPr>
        </p:nvSpPr>
        <p:spPr>
          <a:xfrm>
            <a:off x="0" y="0"/>
            <a:ext cx="9144000" cy="5143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b="1">
                <a:solidFill>
                  <a:srgbClr val="000000"/>
                </a:solidFill>
              </a:rPr>
              <a:t>Additional Components:</a:t>
            </a:r>
            <a:endParaRPr b="1">
              <a:solidFill>
                <a:srgbClr val="000000"/>
              </a:solidFill>
            </a:endParaRPr>
          </a:p>
          <a:p>
            <a:pPr marL="0" lvl="0" indent="0" algn="l" rtl="0">
              <a:lnSpc>
                <a:spcPct val="115000"/>
              </a:lnSpc>
              <a:spcBef>
                <a:spcPts val="0"/>
              </a:spcBef>
              <a:spcAft>
                <a:spcPts val="0"/>
              </a:spcAft>
              <a:buSzPts val="1800"/>
              <a:buNone/>
            </a:pPr>
            <a:endParaRPr b="1">
              <a:solidFill>
                <a:srgbClr val="000000"/>
              </a:solidFill>
            </a:endParaRPr>
          </a:p>
        </p:txBody>
      </p:sp>
      <p:pic>
        <p:nvPicPr>
          <p:cNvPr id="726" name="Google Shape;726;gf7b72651a6_0_8"/>
          <p:cNvPicPr preferRelativeResize="0"/>
          <p:nvPr/>
        </p:nvPicPr>
        <p:blipFill rotWithShape="1">
          <a:blip r:embed="rId3">
            <a:alphaModFix/>
          </a:blip>
          <a:srcRect l="30919" t="22219" r="34758" b="20471"/>
          <a:stretch/>
        </p:blipFill>
        <p:spPr>
          <a:xfrm>
            <a:off x="1173100" y="481250"/>
            <a:ext cx="6266448" cy="4558151"/>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550" y="326837"/>
            <a:ext cx="6319327" cy="4194666"/>
          </a:xfrm>
          <a:prstGeom prst="rect">
            <a:avLst/>
          </a:prstGeom>
          <a:noFill/>
          <a:ln>
            <a:noFill/>
          </a:ln>
        </p:spPr>
      </p:pic>
    </p:spTree>
    <p:extLst>
      <p:ext uri="{BB962C8B-B14F-4D97-AF65-F5344CB8AC3E}">
        <p14:creationId xmlns:p14="http://schemas.microsoft.com/office/powerpoint/2010/main" val="18906396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52050" y="-59925"/>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 Mobile device categories</a:t>
            </a:r>
            <a:endParaRPr/>
          </a:p>
        </p:txBody>
      </p:sp>
      <p:sp>
        <p:nvSpPr>
          <p:cNvPr id="83" name="Google Shape;83;p5"/>
          <p:cNvSpPr txBox="1">
            <a:spLocks noGrp="1"/>
          </p:cNvSpPr>
          <p:nvPr>
            <p:ph type="body" idx="1"/>
          </p:nvPr>
        </p:nvSpPr>
        <p:spPr>
          <a:xfrm>
            <a:off x="0" y="453350"/>
            <a:ext cx="7508033" cy="4650300"/>
          </a:xfrm>
          <a:prstGeom prst="rect">
            <a:avLst/>
          </a:prstGeom>
          <a:noFill/>
          <a:ln>
            <a:noFill/>
          </a:ln>
        </p:spPr>
        <p:txBody>
          <a:bodyPr spcFirstLastPara="1" wrap="square" lIns="91425" tIns="91425" rIns="91425" bIns="91425" anchor="t" anchorCtr="0">
            <a:noAutofit/>
          </a:bodyPr>
          <a:lstStyle/>
          <a:p>
            <a:pPr marL="457200" lvl="0" indent="-327421" algn="l" rtl="0">
              <a:lnSpc>
                <a:spcPct val="150000"/>
              </a:lnSpc>
              <a:spcBef>
                <a:spcPts val="0"/>
              </a:spcBef>
              <a:spcAft>
                <a:spcPts val="0"/>
              </a:spcAft>
              <a:buClr>
                <a:srgbClr val="000000"/>
              </a:buClr>
              <a:buSzPts val="1556"/>
              <a:buFont typeface="Times New Roman"/>
              <a:buChar char="❖"/>
            </a:pPr>
            <a:r>
              <a:rPr lang="en" sz="1556" b="1" dirty="0" smtClean="0">
                <a:solidFill>
                  <a:srgbClr val="000000"/>
                </a:solidFill>
                <a:highlight>
                  <a:srgbClr val="FFFFFF"/>
                </a:highlight>
                <a:latin typeface="Times New Roman"/>
                <a:ea typeface="Times New Roman"/>
                <a:cs typeface="Times New Roman"/>
                <a:sym typeface="Times New Roman"/>
              </a:rPr>
              <a:t>Types </a:t>
            </a:r>
            <a:r>
              <a:rPr lang="en" sz="1556" b="1" dirty="0">
                <a:solidFill>
                  <a:srgbClr val="000000"/>
                </a:solidFill>
                <a:highlight>
                  <a:srgbClr val="FFFFFF"/>
                </a:highlight>
                <a:latin typeface="Times New Roman"/>
                <a:ea typeface="Times New Roman"/>
                <a:cs typeface="Times New Roman"/>
                <a:sym typeface="Times New Roman"/>
              </a:rPr>
              <a:t>/ Categories:</a:t>
            </a:r>
            <a:endParaRPr sz="1556" b="1" dirty="0">
              <a:solidFill>
                <a:srgbClr val="000000"/>
              </a:solidFill>
              <a:highlight>
                <a:srgbClr val="FFFFFF"/>
              </a:highlight>
              <a:latin typeface="Times New Roman"/>
              <a:ea typeface="Times New Roman"/>
              <a:cs typeface="Times New Roman"/>
              <a:sym typeface="Times New Roman"/>
            </a:endParaRPr>
          </a:p>
          <a:p>
            <a:pPr marL="914400" lvl="1" indent="-327421" algn="l" rtl="0">
              <a:lnSpc>
                <a:spcPct val="150000"/>
              </a:lnSpc>
              <a:spcBef>
                <a:spcPts val="0"/>
              </a:spcBef>
              <a:spcAft>
                <a:spcPts val="0"/>
              </a:spcAft>
              <a:buClr>
                <a:srgbClr val="000000"/>
              </a:buClr>
              <a:buSzPts val="1556"/>
              <a:buFont typeface="Times New Roman"/>
              <a:buChar char="➢"/>
            </a:pPr>
            <a:r>
              <a:rPr lang="en" sz="1556" b="1" dirty="0">
                <a:solidFill>
                  <a:srgbClr val="000000"/>
                </a:solidFill>
                <a:highlight>
                  <a:srgbClr val="FFFFFF"/>
                </a:highlight>
                <a:latin typeface="Times New Roman"/>
                <a:ea typeface="Times New Roman"/>
                <a:cs typeface="Times New Roman"/>
                <a:sym typeface="Times New Roman"/>
              </a:rPr>
              <a:t>Personal Digital Assistant (PDA)</a:t>
            </a:r>
            <a:endParaRPr sz="1556" b="1" dirty="0">
              <a:solidFill>
                <a:srgbClr val="000000"/>
              </a:solidFill>
              <a:highlight>
                <a:srgbClr val="FFFFFF"/>
              </a:highlight>
              <a:latin typeface="Times New Roman"/>
              <a:ea typeface="Times New Roman"/>
              <a:cs typeface="Times New Roman"/>
              <a:sym typeface="Times New Roman"/>
            </a:endParaRPr>
          </a:p>
          <a:p>
            <a:pPr marL="1371600" lvl="2" indent="-327421" algn="l" rtl="0">
              <a:lnSpc>
                <a:spcPct val="115000"/>
              </a:lnSpc>
              <a:spcBef>
                <a:spcPts val="0"/>
              </a:spcBef>
              <a:spcAft>
                <a:spcPts val="0"/>
              </a:spcAft>
              <a:buClr>
                <a:srgbClr val="000000"/>
              </a:buClr>
              <a:buSzPts val="1556"/>
              <a:buFont typeface="Times New Roman"/>
              <a:buChar char="■"/>
            </a:pPr>
            <a:r>
              <a:rPr lang="en" sz="1556" dirty="0">
                <a:solidFill>
                  <a:srgbClr val="000000"/>
                </a:solidFill>
                <a:highlight>
                  <a:srgbClr val="FFFFFF"/>
                </a:highlight>
                <a:latin typeface="Times New Roman"/>
                <a:ea typeface="Times New Roman"/>
                <a:cs typeface="Times New Roman"/>
                <a:sym typeface="Times New Roman"/>
              </a:rPr>
              <a:t>Sometimes called </a:t>
            </a:r>
            <a:r>
              <a:rPr lang="en" sz="1556" b="1" dirty="0">
                <a:solidFill>
                  <a:srgbClr val="000000"/>
                </a:solidFill>
                <a:highlight>
                  <a:srgbClr val="FFFFFF"/>
                </a:highlight>
                <a:latin typeface="Times New Roman"/>
                <a:ea typeface="Times New Roman"/>
                <a:cs typeface="Times New Roman"/>
                <a:sym typeface="Times New Roman"/>
              </a:rPr>
              <a:t>pocket computers</a:t>
            </a:r>
            <a:r>
              <a:rPr lang="en" sz="1556" dirty="0">
                <a:highlight>
                  <a:srgbClr val="FFFFFF"/>
                </a:highlight>
                <a:latin typeface="Times New Roman"/>
                <a:ea typeface="Times New Roman"/>
                <a:cs typeface="Times New Roman"/>
                <a:sym typeface="Times New Roman"/>
              </a:rPr>
              <a:t>, </a:t>
            </a:r>
            <a:r>
              <a:rPr lang="en" sz="1556" dirty="0">
                <a:highlight>
                  <a:srgbClr val="FFFFFF"/>
                </a:highlight>
                <a:uFill>
                  <a:noFill/>
                </a:u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PDAs</a:t>
            </a:r>
            <a:r>
              <a:rPr lang="en" sz="1556" dirty="0">
                <a:highlight>
                  <a:srgbClr val="FFFFFF"/>
                </a:highlight>
                <a:latin typeface="Times New Roman"/>
                <a:ea typeface="Times New Roman"/>
                <a:cs typeface="Times New Roman"/>
                <a:sym typeface="Times New Roman"/>
              </a:rPr>
              <a:t> are handheld devices that </a:t>
            </a:r>
            <a:r>
              <a:rPr lang="en" sz="1556" b="1" dirty="0">
                <a:highlight>
                  <a:srgbClr val="FFFFFF"/>
                </a:highlight>
                <a:latin typeface="Times New Roman"/>
                <a:ea typeface="Times New Roman"/>
                <a:cs typeface="Times New Roman"/>
                <a:sym typeface="Times New Roman"/>
              </a:rPr>
              <a:t>combine elements of computing, telephone/fax, Internet and networking in a single device. A </a:t>
            </a:r>
            <a:r>
              <a:rPr lang="en" sz="1556" dirty="0">
                <a:highlight>
                  <a:srgbClr val="FFFFFF"/>
                </a:highlight>
                <a:latin typeface="Times New Roman"/>
                <a:ea typeface="Times New Roman"/>
                <a:cs typeface="Times New Roman"/>
                <a:sym typeface="Times New Roman"/>
              </a:rPr>
              <a:t>typical PDA can function as a c</a:t>
            </a:r>
            <a:r>
              <a:rPr lang="en" sz="1556" b="1" dirty="0">
                <a:highlight>
                  <a:srgbClr val="FFFFFF"/>
                </a:highlight>
                <a:latin typeface="Times New Roman"/>
                <a:ea typeface="Times New Roman"/>
                <a:cs typeface="Times New Roman"/>
                <a:sym typeface="Times New Roman"/>
              </a:rPr>
              <a:t>ellular phone</a:t>
            </a:r>
            <a:r>
              <a:rPr lang="en" sz="1556" dirty="0">
                <a:highlight>
                  <a:srgbClr val="FFFFFF"/>
                </a:highlight>
                <a:latin typeface="Times New Roman"/>
                <a:ea typeface="Times New Roman"/>
                <a:cs typeface="Times New Roman"/>
                <a:sym typeface="Times New Roman"/>
              </a:rPr>
              <a:t>, fax sender, Web browser and </a:t>
            </a:r>
            <a:r>
              <a:rPr lang="en" sz="1556" b="1" dirty="0">
                <a:highlight>
                  <a:srgbClr val="FFFFFF"/>
                </a:highlight>
                <a:latin typeface="Times New Roman"/>
                <a:ea typeface="Times New Roman"/>
                <a:cs typeface="Times New Roman"/>
                <a:sym typeface="Times New Roman"/>
              </a:rPr>
              <a:t>personal organizer.</a:t>
            </a:r>
            <a:endParaRPr sz="1556" b="1" dirty="0">
              <a:highlight>
                <a:srgbClr val="FFFFFF"/>
              </a:highlight>
              <a:latin typeface="Times New Roman"/>
              <a:ea typeface="Times New Roman"/>
              <a:cs typeface="Times New Roman"/>
              <a:sym typeface="Times New Roman"/>
            </a:endParaRPr>
          </a:p>
          <a:p>
            <a:pPr marL="914400" lvl="1" indent="-327421" algn="l" rtl="0">
              <a:lnSpc>
                <a:spcPct val="150000"/>
              </a:lnSpc>
              <a:spcBef>
                <a:spcPts val="0"/>
              </a:spcBef>
              <a:spcAft>
                <a:spcPts val="0"/>
              </a:spcAft>
              <a:buClr>
                <a:srgbClr val="000000"/>
              </a:buClr>
              <a:buSzPts val="1556"/>
              <a:buFont typeface="Times New Roman"/>
              <a:buChar char="➢"/>
            </a:pPr>
            <a:r>
              <a:rPr lang="en" sz="1556" b="1" dirty="0">
                <a:highlight>
                  <a:srgbClr val="FFFFFF"/>
                </a:highlight>
                <a:latin typeface="Times New Roman"/>
                <a:ea typeface="Times New Roman"/>
                <a:cs typeface="Times New Roman"/>
                <a:sym typeface="Times New Roman"/>
              </a:rPr>
              <a:t>Smartphones</a:t>
            </a:r>
            <a:endParaRPr sz="1556" b="1" dirty="0">
              <a:highlight>
                <a:srgbClr val="FFFFFF"/>
              </a:highlight>
              <a:latin typeface="Times New Roman"/>
              <a:ea typeface="Times New Roman"/>
              <a:cs typeface="Times New Roman"/>
              <a:sym typeface="Times New Roman"/>
            </a:endParaRPr>
          </a:p>
          <a:p>
            <a:pPr lvl="2" indent="-327421">
              <a:buClr>
                <a:srgbClr val="000000"/>
              </a:buClr>
              <a:buSzPts val="1556"/>
              <a:buFont typeface="Times New Roman"/>
              <a:buChar char="■"/>
            </a:pPr>
            <a:r>
              <a:rPr lang="en" sz="1556" dirty="0">
                <a:highlight>
                  <a:srgbClr val="FFFFFF"/>
                </a:highlight>
                <a:uFill>
                  <a:noFill/>
                </a:uFill>
                <a:latin typeface="Times New Roman"/>
                <a:ea typeface="Times New Roman"/>
                <a:cs typeface="Times New Roman"/>
                <a:sym typeface="Times New Rom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Smartphones</a:t>
            </a:r>
            <a:r>
              <a:rPr lang="en" sz="1556" dirty="0">
                <a:highlight>
                  <a:srgbClr val="FFFFFF"/>
                </a:highlight>
                <a:latin typeface="Times New Roman"/>
                <a:ea typeface="Times New Roman"/>
                <a:cs typeface="Times New Roman"/>
                <a:sym typeface="Times New Roman"/>
              </a:rPr>
              <a:t> combine a mobile phone and a handheld computer into a single device. Smartphones </a:t>
            </a:r>
            <a:r>
              <a:rPr lang="en" sz="1556" b="1" dirty="0">
                <a:highlight>
                  <a:srgbClr val="FFFFFF"/>
                </a:highlight>
                <a:latin typeface="Times New Roman"/>
                <a:ea typeface="Times New Roman"/>
                <a:cs typeface="Times New Roman"/>
                <a:sym typeface="Times New Roman"/>
              </a:rPr>
              <a:t>allow users to access and store information (e.g. e-mail) and install programs </a:t>
            </a:r>
            <a:r>
              <a:rPr lang="en" sz="1556" dirty="0">
                <a:highlight>
                  <a:srgbClr val="FFFFFF"/>
                </a:highlight>
                <a:latin typeface="Times New Roman"/>
                <a:ea typeface="Times New Roman"/>
                <a:cs typeface="Times New Roman"/>
                <a:sym typeface="Times New Roman"/>
              </a:rPr>
              <a:t>(</a:t>
            </a:r>
            <a:r>
              <a:rPr lang="en" sz="1556" dirty="0">
                <a:highlight>
                  <a:srgbClr val="FFFFFF"/>
                </a:highlight>
                <a:uFill>
                  <a:noFill/>
                </a:uFill>
                <a:latin typeface="Times New Roman"/>
                <a:ea typeface="Times New Roman"/>
                <a:cs typeface="Times New Roman"/>
                <a:sym typeface="Times New Roman"/>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applications</a:t>
            </a:r>
            <a:r>
              <a:rPr lang="en" sz="1556" dirty="0">
                <a:highlight>
                  <a:srgbClr val="FFFFFF"/>
                </a:highlight>
                <a:latin typeface="Times New Roman"/>
                <a:ea typeface="Times New Roman"/>
                <a:cs typeface="Times New Roman"/>
                <a:sym typeface="Times New Roman"/>
              </a:rPr>
              <a:t>) while also being able to use a mobile phone in one device. </a:t>
            </a:r>
            <a:r>
              <a:rPr lang="en-US" sz="1556" dirty="0">
                <a:highlight>
                  <a:srgbClr val="FFFFFF"/>
                </a:highlight>
                <a:latin typeface="Times New Roman"/>
                <a:ea typeface="Times New Roman"/>
                <a:cs typeface="Times New Roman"/>
              </a:rPr>
              <a:t>Examples of </a:t>
            </a:r>
            <a:r>
              <a:rPr lang="en-US" sz="1556" dirty="0" smtClean="0">
                <a:highlight>
                  <a:srgbClr val="FFFFFF"/>
                </a:highlight>
                <a:latin typeface="Times New Roman"/>
                <a:ea typeface="Times New Roman"/>
                <a:cs typeface="Times New Roman"/>
              </a:rPr>
              <a:t>smartphones: Apple </a:t>
            </a:r>
            <a:r>
              <a:rPr lang="en-US" sz="1556" dirty="0">
                <a:highlight>
                  <a:srgbClr val="FFFFFF"/>
                </a:highlight>
                <a:latin typeface="Times New Roman"/>
                <a:ea typeface="Times New Roman"/>
                <a:cs typeface="Times New Roman"/>
              </a:rPr>
              <a:t>iPhone, Samsung Galaxy, Microsoft and Nokia </a:t>
            </a:r>
            <a:r>
              <a:rPr lang="en-US" sz="1556" dirty="0" smtClean="0">
                <a:highlight>
                  <a:srgbClr val="FFFFFF"/>
                </a:highlight>
                <a:latin typeface="Times New Roman"/>
                <a:ea typeface="Times New Roman"/>
                <a:cs typeface="Times New Roman"/>
              </a:rPr>
              <a:t>Lumia.</a:t>
            </a:r>
            <a:endParaRPr lang="en-US" sz="1556" dirty="0">
              <a:highlight>
                <a:srgbClr val="FFFFFF"/>
              </a:highlight>
              <a:latin typeface="Times New Roman"/>
              <a:ea typeface="Times New Roman"/>
              <a:cs typeface="Times New Roman"/>
            </a:endParaRPr>
          </a:p>
          <a:p>
            <a:pPr marL="1371600" lvl="2" indent="-327421" algn="l" rtl="0">
              <a:lnSpc>
                <a:spcPct val="115000"/>
              </a:lnSpc>
              <a:spcBef>
                <a:spcPts val="0"/>
              </a:spcBef>
              <a:spcAft>
                <a:spcPts val="0"/>
              </a:spcAft>
              <a:buClr>
                <a:srgbClr val="000000"/>
              </a:buClr>
              <a:buSzPts val="1556"/>
              <a:buFont typeface="Times New Roman"/>
              <a:buChar char="■"/>
            </a:pPr>
            <a:endParaRPr sz="1556" dirty="0">
              <a:solidFill>
                <a:srgbClr val="000000"/>
              </a:solidFill>
              <a:highlight>
                <a:srgbClr val="FFFFFF"/>
              </a:highlight>
              <a:latin typeface="Times New Roman"/>
              <a:ea typeface="Times New Roman"/>
              <a:cs typeface="Times New Roman"/>
              <a:sym typeface="Times New Roman"/>
            </a:endParaRPr>
          </a:p>
          <a:p>
            <a:pPr marL="0" lvl="0" indent="0" algn="l" rtl="0">
              <a:lnSpc>
                <a:spcPct val="150000"/>
              </a:lnSpc>
              <a:spcBef>
                <a:spcPts val="2000"/>
              </a:spcBef>
              <a:spcAft>
                <a:spcPts val="0"/>
              </a:spcAft>
              <a:buSzPts val="1800"/>
              <a:buNone/>
            </a:pPr>
            <a:endParaRPr sz="1556" dirty="0">
              <a:solidFill>
                <a:srgbClr val="000000"/>
              </a:solidFill>
              <a:highlight>
                <a:srgbClr val="FFFFFF"/>
              </a:highlight>
              <a:latin typeface="Times New Roman"/>
              <a:ea typeface="Times New Roman"/>
              <a:cs typeface="Times New Roman"/>
              <a:sym typeface="Times New Roman"/>
            </a:endParaRPr>
          </a:p>
          <a:p>
            <a:pPr marL="0" lvl="0" indent="0" algn="l" rtl="0">
              <a:lnSpc>
                <a:spcPct val="95000"/>
              </a:lnSpc>
              <a:spcBef>
                <a:spcPts val="2000"/>
              </a:spcBef>
              <a:spcAft>
                <a:spcPts val="0"/>
              </a:spcAft>
              <a:buSzPts val="688"/>
              <a:buNone/>
            </a:pPr>
            <a:endParaRPr sz="1456" dirty="0">
              <a:solidFill>
                <a:srgbClr val="444444"/>
              </a:solidFill>
              <a:highlight>
                <a:srgbClr val="FFFFFF"/>
              </a:highlight>
              <a:latin typeface="Times New Roman"/>
              <a:ea typeface="Times New Roman"/>
              <a:cs typeface="Times New Roman"/>
              <a:sym typeface="Times New Roman"/>
            </a:endParaRPr>
          </a:p>
          <a:p>
            <a:pPr marL="0" lvl="0" indent="0" algn="l" rtl="0">
              <a:lnSpc>
                <a:spcPct val="95000"/>
              </a:lnSpc>
              <a:spcBef>
                <a:spcPts val="1200"/>
              </a:spcBef>
              <a:spcAft>
                <a:spcPts val="1200"/>
              </a:spcAft>
              <a:buSzPts val="688"/>
              <a:buNone/>
            </a:pPr>
            <a:r>
              <a:rPr lang="en" sz="1456" dirty="0">
                <a:solidFill>
                  <a:srgbClr val="444444"/>
                </a:solidFill>
                <a:highlight>
                  <a:srgbClr val="FFFFFF"/>
                </a:highlight>
                <a:latin typeface="Times New Roman"/>
                <a:ea typeface="Times New Roman"/>
                <a:cs typeface="Times New Roman"/>
                <a:sym typeface="Times New Roman"/>
              </a:rPr>
              <a:t> </a:t>
            </a:r>
            <a:endParaRPr sz="1456" dirty="0">
              <a:solidFill>
                <a:srgbClr val="444444"/>
              </a:solidFill>
              <a:highlight>
                <a:srgbClr val="FFFFFF"/>
              </a:highlight>
              <a:latin typeface="Times New Roman"/>
              <a:ea typeface="Times New Roman"/>
              <a:cs typeface="Times New Roman"/>
              <a:sym typeface="Times New Roman"/>
            </a:endParaRPr>
          </a:p>
        </p:txBody>
      </p:sp>
      <p:pic>
        <p:nvPicPr>
          <p:cNvPr id="4" name="Picture 3"/>
          <p:cNvPicPr>
            <a:picLocks noChangeAspect="1"/>
          </p:cNvPicPr>
          <p:nvPr/>
        </p:nvPicPr>
        <p:blipFill>
          <a:blip r:embed="rId6"/>
          <a:stretch>
            <a:fillRect/>
          </a:stretch>
        </p:blipFill>
        <p:spPr>
          <a:xfrm>
            <a:off x="7604206" y="2485511"/>
            <a:ext cx="1265583" cy="2416608"/>
          </a:xfrm>
          <a:prstGeom prst="rect">
            <a:avLst/>
          </a:prstGeom>
        </p:spPr>
      </p:pic>
      <p:pic>
        <p:nvPicPr>
          <p:cNvPr id="2" name="Picture 1"/>
          <p:cNvPicPr>
            <a:picLocks noChangeAspect="1"/>
          </p:cNvPicPr>
          <p:nvPr/>
        </p:nvPicPr>
        <p:blipFill>
          <a:blip r:embed="rId7"/>
          <a:stretch>
            <a:fillRect/>
          </a:stretch>
        </p:blipFill>
        <p:spPr>
          <a:xfrm>
            <a:off x="7448220" y="563475"/>
            <a:ext cx="1577554" cy="167873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6"/>
          <p:cNvSpPr txBox="1">
            <a:spLocks noGrp="1"/>
          </p:cNvSpPr>
          <p:nvPr>
            <p:ph type="title"/>
          </p:nvPr>
        </p:nvSpPr>
        <p:spPr>
          <a:xfrm>
            <a:off x="52050" y="-59925"/>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 Mobile device categories</a:t>
            </a:r>
            <a:endParaRPr/>
          </a:p>
        </p:txBody>
      </p:sp>
      <p:sp>
        <p:nvSpPr>
          <p:cNvPr id="89" name="Google Shape;89;p6"/>
          <p:cNvSpPr txBox="1">
            <a:spLocks noGrp="1"/>
          </p:cNvSpPr>
          <p:nvPr>
            <p:ph type="body" idx="1"/>
          </p:nvPr>
        </p:nvSpPr>
        <p:spPr>
          <a:xfrm>
            <a:off x="1" y="453350"/>
            <a:ext cx="6629150" cy="4650300"/>
          </a:xfrm>
          <a:prstGeom prst="rect">
            <a:avLst/>
          </a:prstGeom>
          <a:noFill/>
          <a:ln>
            <a:noFill/>
          </a:ln>
        </p:spPr>
        <p:txBody>
          <a:bodyPr spcFirstLastPara="1" wrap="square" lIns="91425" tIns="91425" rIns="91425" bIns="91425" anchor="t" anchorCtr="0">
            <a:noAutofit/>
          </a:bodyPr>
          <a:lstStyle/>
          <a:p>
            <a:pPr marL="457200" lvl="0" indent="-327421" algn="l" rtl="0">
              <a:lnSpc>
                <a:spcPct val="150000"/>
              </a:lnSpc>
              <a:spcBef>
                <a:spcPts val="0"/>
              </a:spcBef>
              <a:spcAft>
                <a:spcPts val="0"/>
              </a:spcAft>
              <a:buClr>
                <a:srgbClr val="000000"/>
              </a:buClr>
              <a:buSzPts val="1556"/>
              <a:buFont typeface="Times New Roman"/>
              <a:buChar char="❖"/>
            </a:pPr>
            <a:r>
              <a:rPr lang="en" sz="1556" b="1" dirty="0">
                <a:solidFill>
                  <a:srgbClr val="000000"/>
                </a:solidFill>
                <a:highlight>
                  <a:srgbClr val="FFFFFF"/>
                </a:highlight>
                <a:latin typeface="Times New Roman"/>
                <a:ea typeface="Times New Roman"/>
                <a:cs typeface="Times New Roman"/>
                <a:sym typeface="Times New Roman"/>
              </a:rPr>
              <a:t>Types / Categories:</a:t>
            </a:r>
            <a:endParaRPr sz="1556" b="1" dirty="0">
              <a:solidFill>
                <a:srgbClr val="000000"/>
              </a:solidFill>
              <a:highlight>
                <a:srgbClr val="FFFFFF"/>
              </a:highlight>
              <a:latin typeface="Times New Roman"/>
              <a:ea typeface="Times New Roman"/>
              <a:cs typeface="Times New Roman"/>
              <a:sym typeface="Times New Roman"/>
            </a:endParaRPr>
          </a:p>
          <a:p>
            <a:pPr marL="914400" marR="0" lvl="1" indent="-327421" algn="l" rtl="0">
              <a:lnSpc>
                <a:spcPct val="150000"/>
              </a:lnSpc>
              <a:spcBef>
                <a:spcPts val="0"/>
              </a:spcBef>
              <a:spcAft>
                <a:spcPts val="0"/>
              </a:spcAft>
              <a:buClr>
                <a:srgbClr val="000000"/>
              </a:buClr>
              <a:buSzPts val="1556"/>
              <a:buFont typeface="Times New Roman"/>
              <a:buChar char="➢"/>
            </a:pPr>
            <a:r>
              <a:rPr lang="en" sz="1556" b="1" dirty="0">
                <a:solidFill>
                  <a:srgbClr val="000000"/>
                </a:solidFill>
                <a:highlight>
                  <a:srgbClr val="FFFFFF"/>
                </a:highlight>
                <a:latin typeface="Times New Roman"/>
                <a:ea typeface="Times New Roman"/>
                <a:cs typeface="Times New Roman"/>
                <a:sym typeface="Times New Roman"/>
              </a:rPr>
              <a:t>Tablet PCs</a:t>
            </a:r>
            <a:endParaRPr sz="1556" b="1" dirty="0">
              <a:solidFill>
                <a:srgbClr val="000000"/>
              </a:solidFill>
              <a:highlight>
                <a:srgbClr val="FFFFFF"/>
              </a:highlight>
              <a:latin typeface="Times New Roman"/>
              <a:ea typeface="Times New Roman"/>
              <a:cs typeface="Times New Roman"/>
              <a:sym typeface="Times New Roman"/>
            </a:endParaRPr>
          </a:p>
          <a:p>
            <a:r>
              <a:rPr lang="en-US" sz="1556" dirty="0" smtClean="0">
                <a:solidFill>
                  <a:srgbClr val="000000"/>
                </a:solidFill>
                <a:highlight>
                  <a:srgbClr val="FFFFFF"/>
                </a:highlight>
                <a:latin typeface="Times New Roman"/>
                <a:ea typeface="Times New Roman"/>
                <a:cs typeface="Times New Roman"/>
              </a:rPr>
              <a:t>A </a:t>
            </a:r>
            <a:r>
              <a:rPr lang="en-US" sz="1556" dirty="0">
                <a:solidFill>
                  <a:srgbClr val="000000"/>
                </a:solidFill>
                <a:highlight>
                  <a:srgbClr val="FFFFFF"/>
                </a:highlight>
                <a:latin typeface="Times New Roman"/>
                <a:ea typeface="Times New Roman"/>
                <a:cs typeface="Times New Roman"/>
              </a:rPr>
              <a:t>tablet computer, commonly shortened to tablet, is a mobile device, typically with a mobile operating system and touchscreen display processing circuitry, and a rechargeable battery in a single, thin and flat package.</a:t>
            </a:r>
          </a:p>
          <a:p>
            <a:r>
              <a:rPr lang="en-US" sz="1556" dirty="0">
                <a:solidFill>
                  <a:srgbClr val="000000"/>
                </a:solidFill>
                <a:highlight>
                  <a:srgbClr val="FFFFFF"/>
                </a:highlight>
                <a:latin typeface="Times New Roman"/>
                <a:ea typeface="Times New Roman"/>
                <a:cs typeface="Times New Roman"/>
              </a:rPr>
              <a:t>Tablets can be used to browse the Internet, check email, download and read books, play games, watch videos, organize content, and much more. Most tablets are touch operated and are between the size of a smartphone and a laptop</a:t>
            </a:r>
            <a:r>
              <a:rPr lang="en-US" sz="1556" dirty="0" smtClean="0">
                <a:solidFill>
                  <a:srgbClr val="000000"/>
                </a:solidFill>
                <a:highlight>
                  <a:srgbClr val="FFFFFF"/>
                </a:highlight>
                <a:latin typeface="Times New Roman"/>
                <a:ea typeface="Times New Roman"/>
                <a:cs typeface="Times New Roman"/>
              </a:rPr>
              <a:t>.</a:t>
            </a:r>
            <a:endParaRPr sz="1456" dirty="0">
              <a:solidFill>
                <a:srgbClr val="444444"/>
              </a:solidFill>
              <a:highlight>
                <a:srgbClr val="FFFFFF"/>
              </a:highlight>
              <a:latin typeface="Times New Roman"/>
              <a:ea typeface="Times New Roman"/>
              <a:cs typeface="Times New Roman"/>
              <a:sym typeface="Times New Roman"/>
            </a:endParaRPr>
          </a:p>
        </p:txBody>
      </p:sp>
      <p:pic>
        <p:nvPicPr>
          <p:cNvPr id="4" name="Picture 3"/>
          <p:cNvPicPr>
            <a:picLocks noChangeAspect="1"/>
          </p:cNvPicPr>
          <p:nvPr/>
        </p:nvPicPr>
        <p:blipFill rotWithShape="1">
          <a:blip r:embed="rId3"/>
          <a:srcRect l="6644" t="5789" r="7650" b="9831"/>
          <a:stretch/>
        </p:blipFill>
        <p:spPr>
          <a:xfrm>
            <a:off x="6629151" y="843235"/>
            <a:ext cx="2303915" cy="142493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222" y="0"/>
            <a:ext cx="7600660" cy="5143500"/>
          </a:xfrm>
        </p:spPr>
        <p:txBody>
          <a:bodyPr>
            <a:normAutofit fontScale="92500"/>
          </a:bodyPr>
          <a:lstStyle/>
          <a:p>
            <a:pPr lvl="0" indent="-327421">
              <a:lnSpc>
                <a:spcPct val="150000"/>
              </a:lnSpc>
              <a:buClr>
                <a:srgbClr val="000000"/>
              </a:buClr>
              <a:buSzPts val="1556"/>
              <a:buFont typeface="Times New Roman"/>
              <a:buChar char="❖"/>
            </a:pPr>
            <a:r>
              <a:rPr lang="en-IN" b="1" dirty="0">
                <a:solidFill>
                  <a:srgbClr val="000000"/>
                </a:solidFill>
                <a:highlight>
                  <a:srgbClr val="FFFFFF"/>
                </a:highlight>
                <a:latin typeface="Times New Roman"/>
                <a:ea typeface="Times New Roman"/>
                <a:cs typeface="Times New Roman"/>
                <a:sym typeface="Times New Roman"/>
              </a:rPr>
              <a:t>Types / Categories</a:t>
            </a:r>
            <a:r>
              <a:rPr lang="en-IN" b="1" dirty="0" smtClean="0">
                <a:solidFill>
                  <a:srgbClr val="000000"/>
                </a:solidFill>
                <a:highlight>
                  <a:srgbClr val="FFFFFF"/>
                </a:highlight>
                <a:latin typeface="Times New Roman"/>
                <a:ea typeface="Times New Roman"/>
                <a:cs typeface="Times New Roman"/>
                <a:sym typeface="Times New Roman"/>
              </a:rPr>
              <a:t>:</a:t>
            </a:r>
          </a:p>
          <a:p>
            <a:r>
              <a:rPr lang="en-IN" sz="1700" b="1" dirty="0">
                <a:solidFill>
                  <a:srgbClr val="000000"/>
                </a:solidFill>
                <a:highlight>
                  <a:srgbClr val="FFFFFF"/>
                </a:highlight>
                <a:latin typeface="Times New Roman"/>
                <a:ea typeface="Times New Roman"/>
                <a:cs typeface="Times New Roman"/>
                <a:sym typeface="Times New Roman"/>
              </a:rPr>
              <a:t>Mobile Phone: </a:t>
            </a:r>
            <a:r>
              <a:rPr lang="en-US" sz="1556" dirty="0">
                <a:solidFill>
                  <a:srgbClr val="000000"/>
                </a:solidFill>
                <a:highlight>
                  <a:srgbClr val="FFFFFF"/>
                </a:highlight>
                <a:latin typeface="Times New Roman"/>
                <a:ea typeface="Times New Roman"/>
                <a:cs typeface="Times New Roman"/>
              </a:rPr>
              <a:t>A mobile phone is a wireless handheld device that allows users to make and receive calls. </a:t>
            </a:r>
          </a:p>
          <a:p>
            <a:r>
              <a:rPr lang="en-US" sz="1556" dirty="0">
                <a:solidFill>
                  <a:srgbClr val="000000"/>
                </a:solidFill>
                <a:highlight>
                  <a:srgbClr val="FFFFFF"/>
                </a:highlight>
                <a:latin typeface="Times New Roman"/>
                <a:ea typeface="Times New Roman"/>
                <a:cs typeface="Times New Roman"/>
              </a:rPr>
              <a:t>While the earliest generation of mobile phones could only make and receive calls, today’s mobile phones do a lot more, accommodating web browsers, games, cameras, video players and navigational systems.</a:t>
            </a:r>
          </a:p>
          <a:p>
            <a:r>
              <a:rPr lang="en-US" sz="1556" dirty="0">
                <a:solidFill>
                  <a:srgbClr val="000000"/>
                </a:solidFill>
                <a:highlight>
                  <a:srgbClr val="FFFFFF"/>
                </a:highlight>
                <a:latin typeface="Times New Roman"/>
                <a:ea typeface="Times New Roman"/>
                <a:cs typeface="Times New Roman"/>
              </a:rPr>
              <a:t>Also, while mobile phones used to be mainly known as “cell phones” or cellular phones, today’s mobile phones are more commonly called “smartphones” because of all of the extra voice and data services that they offer</a:t>
            </a:r>
            <a:r>
              <a:rPr lang="en-US" sz="1556" dirty="0" smtClean="0">
                <a:solidFill>
                  <a:srgbClr val="000000"/>
                </a:solidFill>
                <a:highlight>
                  <a:srgbClr val="FFFFFF"/>
                </a:highlight>
                <a:latin typeface="Times New Roman"/>
                <a:ea typeface="Times New Roman"/>
                <a:cs typeface="Times New Roman"/>
              </a:rPr>
              <a:t>.</a:t>
            </a:r>
          </a:p>
          <a:p>
            <a:endParaRPr lang="en-US" sz="1556" b="1" dirty="0">
              <a:solidFill>
                <a:srgbClr val="000000"/>
              </a:solidFill>
              <a:highlight>
                <a:srgbClr val="FFFFFF"/>
              </a:highlight>
              <a:latin typeface="Times New Roman"/>
              <a:ea typeface="Times New Roman"/>
              <a:cs typeface="Times New Roman"/>
              <a:sym typeface="Times New Roman"/>
            </a:endParaRPr>
          </a:p>
          <a:p>
            <a:r>
              <a:rPr lang="en-IN" sz="1700" b="1" dirty="0">
                <a:solidFill>
                  <a:srgbClr val="000000"/>
                </a:solidFill>
                <a:highlight>
                  <a:srgbClr val="FFFFFF"/>
                </a:highlight>
                <a:latin typeface="Times New Roman"/>
                <a:ea typeface="Times New Roman"/>
                <a:cs typeface="Times New Roman"/>
                <a:sym typeface="Times New Roman"/>
              </a:rPr>
              <a:t>Feature Phone: </a:t>
            </a:r>
            <a:r>
              <a:rPr lang="en-US" sz="1556" dirty="0">
                <a:solidFill>
                  <a:srgbClr val="000000"/>
                </a:solidFill>
                <a:highlight>
                  <a:srgbClr val="FFFFFF"/>
                </a:highlight>
                <a:latin typeface="Times New Roman"/>
                <a:ea typeface="Times New Roman"/>
                <a:cs typeface="Times New Roman"/>
              </a:rPr>
              <a:t>A feature phone is a type of mobile phone that has more features than a standard cellphone but is not equivalent to a smartphone. Feature phones can make and receive calls, send text messages and provide some of the advanced features found on a smartphone.</a:t>
            </a:r>
          </a:p>
          <a:p>
            <a:r>
              <a:rPr lang="en-US" sz="1556" dirty="0" smtClean="0">
                <a:solidFill>
                  <a:srgbClr val="000000"/>
                </a:solidFill>
                <a:highlight>
                  <a:srgbClr val="FFFFFF"/>
                </a:highlight>
                <a:latin typeface="Times New Roman"/>
                <a:ea typeface="Times New Roman"/>
                <a:cs typeface="Times New Roman"/>
              </a:rPr>
              <a:t>Feature </a:t>
            </a:r>
            <a:r>
              <a:rPr lang="en-US" sz="1556" dirty="0">
                <a:solidFill>
                  <a:srgbClr val="000000"/>
                </a:solidFill>
                <a:highlight>
                  <a:srgbClr val="FFFFFF"/>
                </a:highlight>
                <a:latin typeface="Times New Roman"/>
                <a:ea typeface="Times New Roman"/>
                <a:cs typeface="Times New Roman"/>
              </a:rPr>
              <a:t>phones are sometimes called dumb phones, when compared to modern touch-screen smartphones.</a:t>
            </a:r>
          </a:p>
          <a:p>
            <a:r>
              <a:rPr lang="en-US" sz="1556" dirty="0" smtClean="0">
                <a:solidFill>
                  <a:srgbClr val="000000"/>
                </a:solidFill>
                <a:highlight>
                  <a:srgbClr val="FFFFFF"/>
                </a:highlight>
                <a:latin typeface="Times New Roman"/>
                <a:ea typeface="Times New Roman"/>
                <a:cs typeface="Times New Roman"/>
              </a:rPr>
              <a:t>They </a:t>
            </a:r>
            <a:r>
              <a:rPr lang="en-US" sz="1556" dirty="0">
                <a:solidFill>
                  <a:srgbClr val="000000"/>
                </a:solidFill>
                <a:highlight>
                  <a:srgbClr val="FFFFFF"/>
                </a:highlight>
                <a:latin typeface="Times New Roman"/>
                <a:ea typeface="Times New Roman"/>
                <a:cs typeface="Times New Roman"/>
              </a:rPr>
              <a:t>tend to use an embedded operating system with a small and simple graphical user interface. </a:t>
            </a:r>
          </a:p>
          <a:p>
            <a:r>
              <a:rPr lang="en-US" sz="1556" dirty="0">
                <a:solidFill>
                  <a:srgbClr val="000000"/>
                </a:solidFill>
                <a:highlight>
                  <a:srgbClr val="FFFFFF"/>
                </a:highlight>
                <a:latin typeface="Times New Roman"/>
                <a:ea typeface="Times New Roman"/>
                <a:cs typeface="Times New Roman"/>
              </a:rPr>
              <a:t>Some feature phones includes basic mobile apps such as a calendar, calculator, mobile web, and mobile games.</a:t>
            </a:r>
            <a:endParaRPr lang="en-IN" sz="1556" dirty="0">
              <a:solidFill>
                <a:srgbClr val="000000"/>
              </a:solidFill>
              <a:highlight>
                <a:srgbClr val="FFFFFF"/>
              </a:highlight>
              <a:latin typeface="Times New Roman"/>
              <a:ea typeface="Times New Roman"/>
              <a:cs typeface="Times New Roman"/>
            </a:endParaRPr>
          </a:p>
          <a:p>
            <a:pPr marL="457200" lvl="1" indent="-342900">
              <a:buSzPts val="1800"/>
              <a:buFont typeface="Source Sans Pro"/>
              <a:buChar char="●"/>
            </a:pPr>
            <a:endParaRPr lang="en-IN" sz="1556" b="1" dirty="0">
              <a:solidFill>
                <a:srgbClr val="000000"/>
              </a:solidFill>
              <a:highlight>
                <a:srgbClr val="FFFFFF"/>
              </a:highlight>
              <a:latin typeface="Times New Roman"/>
              <a:ea typeface="Times New Roman"/>
              <a:cs typeface="Times New Roman"/>
              <a:sym typeface="Times New Roman"/>
            </a:endParaRPr>
          </a:p>
          <a:p>
            <a:endParaRPr lang="en-IN" sz="1556" b="1" dirty="0">
              <a:solidFill>
                <a:srgbClr val="000000"/>
              </a:solidFill>
              <a:highlight>
                <a:srgbClr val="FFFFFF"/>
              </a:highlight>
              <a:latin typeface="Times New Roman"/>
              <a:ea typeface="Times New Roman"/>
              <a:cs typeface="Times New Roman"/>
              <a:sym typeface="Times New Roman"/>
            </a:endParaRPr>
          </a:p>
          <a:p>
            <a:pPr lvl="0" indent="-327421">
              <a:lnSpc>
                <a:spcPct val="150000"/>
              </a:lnSpc>
              <a:buClr>
                <a:srgbClr val="000000"/>
              </a:buClr>
              <a:buSzPts val="1556"/>
              <a:buFont typeface="Times New Roman"/>
              <a:buChar char="❖"/>
            </a:pPr>
            <a:endParaRPr lang="en-IN" b="1" dirty="0">
              <a:solidFill>
                <a:srgbClr val="000000"/>
              </a:solidFill>
              <a:highlight>
                <a:srgbClr val="FFFFFF"/>
              </a:highlight>
              <a:latin typeface="Times New Roman"/>
              <a:ea typeface="Times New Roman"/>
              <a:cs typeface="Times New Roman"/>
              <a:sym typeface="Times New Roman"/>
            </a:endParaRPr>
          </a:p>
        </p:txBody>
      </p:sp>
      <p:pic>
        <p:nvPicPr>
          <p:cNvPr id="4" name="Picture 2" descr="Nokia 105 SS 20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385" y="2571750"/>
            <a:ext cx="953989" cy="214132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53767" t="1211"/>
          <a:stretch/>
        </p:blipFill>
        <p:spPr>
          <a:xfrm>
            <a:off x="7721774" y="135327"/>
            <a:ext cx="1377212" cy="1705913"/>
          </a:xfrm>
          <a:prstGeom prst="rect">
            <a:avLst/>
          </a:prstGeom>
        </p:spPr>
      </p:pic>
    </p:spTree>
    <p:extLst>
      <p:ext uri="{BB962C8B-B14F-4D97-AF65-F5344CB8AC3E}">
        <p14:creationId xmlns:p14="http://schemas.microsoft.com/office/powerpoint/2010/main" val="1012330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7"/>
          <p:cNvSpPr txBox="1">
            <a:spLocks noGrp="1"/>
          </p:cNvSpPr>
          <p:nvPr>
            <p:ph type="title"/>
          </p:nvPr>
        </p:nvSpPr>
        <p:spPr>
          <a:xfrm>
            <a:off x="52050" y="-59925"/>
            <a:ext cx="8520600" cy="623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 Mobile device categories</a:t>
            </a:r>
            <a:endParaRPr dirty="0"/>
          </a:p>
        </p:txBody>
      </p:sp>
      <p:sp>
        <p:nvSpPr>
          <p:cNvPr id="95" name="Google Shape;95;p7"/>
          <p:cNvSpPr txBox="1">
            <a:spLocks noGrp="1"/>
          </p:cNvSpPr>
          <p:nvPr>
            <p:ph type="body" idx="1"/>
          </p:nvPr>
        </p:nvSpPr>
        <p:spPr>
          <a:xfrm>
            <a:off x="0" y="453350"/>
            <a:ext cx="7333861" cy="4650300"/>
          </a:xfrm>
          <a:prstGeom prst="rect">
            <a:avLst/>
          </a:prstGeom>
          <a:noFill/>
          <a:ln>
            <a:noFill/>
          </a:ln>
        </p:spPr>
        <p:txBody>
          <a:bodyPr spcFirstLastPara="1" wrap="square" lIns="91425" tIns="91425" rIns="91425" bIns="91425" anchor="t" anchorCtr="0">
            <a:noAutofit/>
          </a:bodyPr>
          <a:lstStyle/>
          <a:p>
            <a:pPr marL="457200" lvl="0" indent="-327421" algn="l" rtl="0">
              <a:lnSpc>
                <a:spcPct val="150000"/>
              </a:lnSpc>
              <a:spcBef>
                <a:spcPts val="1200"/>
              </a:spcBef>
              <a:spcAft>
                <a:spcPts val="0"/>
              </a:spcAft>
              <a:buClr>
                <a:srgbClr val="000000"/>
              </a:buClr>
              <a:buSzPts val="1556"/>
              <a:buFont typeface="Times New Roman"/>
              <a:buChar char="❖"/>
            </a:pPr>
            <a:r>
              <a:rPr lang="en" sz="1556" b="1" dirty="0" smtClean="0">
                <a:solidFill>
                  <a:srgbClr val="000000"/>
                </a:solidFill>
                <a:highlight>
                  <a:srgbClr val="FFFFFF"/>
                </a:highlight>
                <a:latin typeface="Times New Roman"/>
                <a:ea typeface="Times New Roman"/>
                <a:cs typeface="Times New Roman"/>
                <a:sym typeface="Times New Roman"/>
              </a:rPr>
              <a:t>Types </a:t>
            </a:r>
            <a:r>
              <a:rPr lang="en" sz="1556" b="1" dirty="0">
                <a:solidFill>
                  <a:srgbClr val="000000"/>
                </a:solidFill>
                <a:highlight>
                  <a:srgbClr val="FFFFFF"/>
                </a:highlight>
                <a:latin typeface="Times New Roman"/>
                <a:ea typeface="Times New Roman"/>
                <a:cs typeface="Times New Roman"/>
                <a:sym typeface="Times New Roman"/>
              </a:rPr>
              <a:t>/ Categories:</a:t>
            </a:r>
            <a:endParaRPr sz="1556" b="1" dirty="0">
              <a:solidFill>
                <a:srgbClr val="000000"/>
              </a:solidFill>
              <a:highlight>
                <a:srgbClr val="FFFFFF"/>
              </a:highlight>
              <a:latin typeface="Times New Roman"/>
              <a:ea typeface="Times New Roman"/>
              <a:cs typeface="Times New Roman"/>
              <a:sym typeface="Times New Roman"/>
            </a:endParaRPr>
          </a:p>
          <a:p>
            <a:pPr marL="914400" marR="0" lvl="1" indent="-327421" algn="l" rtl="0">
              <a:lnSpc>
                <a:spcPct val="150000"/>
              </a:lnSpc>
              <a:spcBef>
                <a:spcPts val="1200"/>
              </a:spcBef>
              <a:spcAft>
                <a:spcPts val="0"/>
              </a:spcAft>
              <a:buClr>
                <a:srgbClr val="000000"/>
              </a:buClr>
              <a:buSzPts val="1556"/>
              <a:buFont typeface="Times New Roman"/>
              <a:buChar char="➢"/>
            </a:pPr>
            <a:r>
              <a:rPr lang="en" sz="1556" b="1" dirty="0" smtClean="0">
                <a:solidFill>
                  <a:srgbClr val="000000"/>
                </a:solidFill>
                <a:highlight>
                  <a:srgbClr val="FFFFFF"/>
                </a:highlight>
                <a:latin typeface="Times New Roman"/>
                <a:ea typeface="Times New Roman"/>
                <a:cs typeface="Times New Roman"/>
                <a:sym typeface="Times New Roman"/>
              </a:rPr>
              <a:t>Social </a:t>
            </a:r>
            <a:r>
              <a:rPr lang="en" sz="1556" b="1" dirty="0">
                <a:solidFill>
                  <a:srgbClr val="000000"/>
                </a:solidFill>
                <a:highlight>
                  <a:srgbClr val="FFFFFF"/>
                </a:highlight>
                <a:latin typeface="Times New Roman"/>
                <a:ea typeface="Times New Roman"/>
                <a:cs typeface="Times New Roman"/>
                <a:sym typeface="Times New Roman"/>
              </a:rPr>
              <a:t>Phone:</a:t>
            </a:r>
            <a:endParaRPr sz="1556" b="1" dirty="0">
              <a:solidFill>
                <a:srgbClr val="000000"/>
              </a:solidFill>
              <a:highlight>
                <a:srgbClr val="FFFFFF"/>
              </a:highlight>
              <a:latin typeface="Times New Roman"/>
              <a:ea typeface="Times New Roman"/>
              <a:cs typeface="Times New Roman"/>
              <a:sym typeface="Times New Roman"/>
            </a:endParaRPr>
          </a:p>
          <a:p>
            <a:pPr marL="1371600" marR="0" lvl="2" indent="-327421" algn="l" rtl="0">
              <a:lnSpc>
                <a:spcPct val="150000"/>
              </a:lnSpc>
              <a:spcBef>
                <a:spcPts val="0"/>
              </a:spcBef>
              <a:spcAft>
                <a:spcPts val="0"/>
              </a:spcAft>
              <a:buClr>
                <a:srgbClr val="000000"/>
              </a:buClr>
              <a:buSzPts val="1556"/>
              <a:buFont typeface="Times New Roman"/>
              <a:buChar char="■"/>
            </a:pPr>
            <a:r>
              <a:rPr lang="en" sz="1556" dirty="0">
                <a:solidFill>
                  <a:srgbClr val="000000"/>
                </a:solidFill>
                <a:highlight>
                  <a:srgbClr val="FFFFFF"/>
                </a:highlight>
                <a:latin typeface="Times New Roman"/>
                <a:ea typeface="Times New Roman"/>
                <a:cs typeface="Times New Roman"/>
                <a:sym typeface="Times New Roman"/>
              </a:rPr>
              <a:t>A social phone is a smartphone that is f</a:t>
            </a:r>
            <a:r>
              <a:rPr lang="en" sz="1556" b="1" dirty="0">
                <a:solidFill>
                  <a:srgbClr val="000000"/>
                </a:solidFill>
                <a:highlight>
                  <a:srgbClr val="FFFFFF"/>
                </a:highlight>
                <a:latin typeface="Times New Roman"/>
                <a:ea typeface="Times New Roman"/>
                <a:cs typeface="Times New Roman"/>
                <a:sym typeface="Times New Roman"/>
              </a:rPr>
              <a:t>ocused on social networking as its primary function</a:t>
            </a:r>
            <a:r>
              <a:rPr lang="en" sz="1556" dirty="0">
                <a:solidFill>
                  <a:srgbClr val="000000"/>
                </a:solidFill>
                <a:highlight>
                  <a:srgbClr val="FFFFFF"/>
                </a:highlight>
                <a:latin typeface="Times New Roman"/>
                <a:ea typeface="Times New Roman"/>
                <a:cs typeface="Times New Roman"/>
                <a:sym typeface="Times New Roman"/>
              </a:rPr>
              <a:t>. </a:t>
            </a:r>
            <a:endParaRPr sz="1556" dirty="0">
              <a:solidFill>
                <a:srgbClr val="000000"/>
              </a:solidFill>
              <a:highlight>
                <a:srgbClr val="FFFFFF"/>
              </a:highlight>
              <a:latin typeface="Times New Roman"/>
              <a:ea typeface="Times New Roman"/>
              <a:cs typeface="Times New Roman"/>
              <a:sym typeface="Times New Roman"/>
            </a:endParaRPr>
          </a:p>
          <a:p>
            <a:pPr lvl="2" indent="-327421">
              <a:lnSpc>
                <a:spcPct val="150000"/>
              </a:lnSpc>
              <a:buClr>
                <a:srgbClr val="000000"/>
              </a:buClr>
              <a:buSzPts val="1556"/>
              <a:buFont typeface="Times New Roman"/>
              <a:buChar char="■"/>
            </a:pPr>
            <a:r>
              <a:rPr lang="en-US" sz="1556" dirty="0">
                <a:solidFill>
                  <a:srgbClr val="000000"/>
                </a:solidFill>
                <a:highlight>
                  <a:srgbClr val="FFFFFF"/>
                </a:highlight>
                <a:latin typeface="Times New Roman"/>
                <a:ea typeface="Times New Roman"/>
                <a:cs typeface="Times New Roman"/>
              </a:rPr>
              <a:t>Features of social phones that were being developed in 2009 included apps that focused more on social network interactions. </a:t>
            </a:r>
          </a:p>
          <a:p>
            <a:pPr lvl="2" indent="-327421">
              <a:lnSpc>
                <a:spcPct val="150000"/>
              </a:lnSpc>
              <a:buClr>
                <a:srgbClr val="000000"/>
              </a:buClr>
              <a:buSzPts val="1556"/>
              <a:buFont typeface="Times New Roman"/>
              <a:buChar char="■"/>
            </a:pPr>
            <a:r>
              <a:rPr lang="en-US" sz="1556" dirty="0" smtClean="0">
                <a:solidFill>
                  <a:srgbClr val="000000"/>
                </a:solidFill>
                <a:highlight>
                  <a:srgbClr val="FFFFFF"/>
                </a:highlight>
                <a:latin typeface="Times New Roman"/>
                <a:ea typeface="Times New Roman"/>
                <a:cs typeface="Times New Roman"/>
              </a:rPr>
              <a:t>For </a:t>
            </a:r>
            <a:r>
              <a:rPr lang="en-US" sz="1556" dirty="0">
                <a:solidFill>
                  <a:srgbClr val="000000"/>
                </a:solidFill>
                <a:highlight>
                  <a:srgbClr val="FFFFFF"/>
                </a:highlight>
                <a:latin typeface="Times New Roman"/>
                <a:ea typeface="Times New Roman"/>
                <a:cs typeface="Times New Roman"/>
              </a:rPr>
              <a:t>example, the Motorola, </a:t>
            </a:r>
            <a:r>
              <a:rPr lang="en-US" sz="1556" dirty="0" err="1">
                <a:solidFill>
                  <a:srgbClr val="000000"/>
                </a:solidFill>
                <a:highlight>
                  <a:srgbClr val="FFFFFF"/>
                </a:highlight>
                <a:latin typeface="Times New Roman"/>
                <a:ea typeface="Times New Roman"/>
                <a:cs typeface="Times New Roman"/>
              </a:rPr>
              <a:t>Motoblur</a:t>
            </a:r>
            <a:r>
              <a:rPr lang="en-US" sz="1556" dirty="0">
                <a:solidFill>
                  <a:srgbClr val="000000"/>
                </a:solidFill>
                <a:highlight>
                  <a:srgbClr val="FFFFFF"/>
                </a:highlight>
                <a:latin typeface="Times New Roman"/>
                <a:ea typeface="Times New Roman"/>
                <a:cs typeface="Times New Roman"/>
              </a:rPr>
              <a:t> has a widget for its home-screen that monitor three social networking sites: Facebook, Twitter, and </a:t>
            </a:r>
            <a:r>
              <a:rPr lang="en-US" sz="1556" dirty="0" err="1">
                <a:solidFill>
                  <a:srgbClr val="000000"/>
                </a:solidFill>
                <a:highlight>
                  <a:srgbClr val="FFFFFF"/>
                </a:highlight>
                <a:latin typeface="Times New Roman"/>
                <a:ea typeface="Times New Roman"/>
                <a:cs typeface="Times New Roman"/>
              </a:rPr>
              <a:t>MySpace</a:t>
            </a:r>
            <a:r>
              <a:rPr lang="en-US" sz="1556" dirty="0">
                <a:solidFill>
                  <a:srgbClr val="000000"/>
                </a:solidFill>
                <a:highlight>
                  <a:srgbClr val="FFFFFF"/>
                </a:highlight>
                <a:latin typeface="Times New Roman"/>
                <a:ea typeface="Times New Roman"/>
                <a:cs typeface="Times New Roman"/>
              </a:rPr>
              <a:t>. </a:t>
            </a:r>
          </a:p>
        </p:txBody>
      </p:sp>
      <p:pic>
        <p:nvPicPr>
          <p:cNvPr id="4" name="Picture 2" descr="A-Z of Social Media - A Social Media Gloss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6024" y="251775"/>
            <a:ext cx="2082040" cy="1389721"/>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TotalTime>
  <Words>4112</Words>
  <Application>Microsoft Office PowerPoint</Application>
  <PresentationFormat>On-screen Show (16:9)</PresentationFormat>
  <Paragraphs>332</Paragraphs>
  <Slides>42</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Times New Roman</vt:lpstr>
      <vt:lpstr>Calibri Light</vt:lpstr>
      <vt:lpstr>Georgia</vt:lpstr>
      <vt:lpstr>Arial</vt:lpstr>
      <vt:lpstr>Source Sans Pro</vt:lpstr>
      <vt:lpstr>Office Theme</vt:lpstr>
      <vt:lpstr>1: Introduction</vt:lpstr>
      <vt:lpstr>Mobile Device</vt:lpstr>
      <vt:lpstr>Mobile Device</vt:lpstr>
      <vt:lpstr>Mobile Ecosystem</vt:lpstr>
      <vt:lpstr>PowerPoint Presentation</vt:lpstr>
      <vt:lpstr> Mobile device categories</vt:lpstr>
      <vt:lpstr> Mobile device categories</vt:lpstr>
      <vt:lpstr>PowerPoint Presentation</vt:lpstr>
      <vt:lpstr> Mobile device categories</vt:lpstr>
      <vt:lpstr>Mobile Operating System</vt:lpstr>
      <vt:lpstr>Types of Mobile Operating System</vt:lpstr>
      <vt:lpstr>Benefits of Mobile Apps</vt:lpstr>
      <vt:lpstr>Benefits of Mobile Apps</vt:lpstr>
      <vt:lpstr>Requirement Gathering for Mobile Applications</vt:lpstr>
      <vt:lpstr>Requirement Gathering for Mobile Applications</vt:lpstr>
      <vt:lpstr>Publishing &amp; Delivery of Mobile Applications</vt:lpstr>
      <vt:lpstr>Publishing &amp; Delivery of Mobile Applications</vt:lpstr>
      <vt:lpstr>Introduction to Development Technologies </vt:lpstr>
      <vt:lpstr>PowerPoint Presentation</vt:lpstr>
      <vt:lpstr>PowerPoint Presentation</vt:lpstr>
      <vt:lpstr>Android &amp; Versions</vt:lpstr>
      <vt:lpstr>PowerPoint Presentation</vt:lpstr>
      <vt:lpstr>PowerPoint Presentation</vt:lpstr>
      <vt:lpstr>Android Features</vt:lpstr>
      <vt:lpstr>PowerPoint Presentation</vt:lpstr>
      <vt:lpstr>PowerPoint Presentation</vt:lpstr>
      <vt:lpstr>Android Architecture</vt:lpstr>
      <vt:lpstr>PowerPoint Presentation</vt:lpstr>
      <vt:lpstr>PowerPoint Presentation</vt:lpstr>
      <vt:lpstr>PowerPoint Presentation</vt:lpstr>
      <vt:lpstr>Android Devices in the Market</vt:lpstr>
      <vt:lpstr>Android Market</vt:lpstr>
      <vt:lpstr>Obtaining the Required Tools</vt:lpstr>
      <vt:lpstr>Android Studio</vt:lpstr>
      <vt:lpstr>PowerPoint Presentation</vt:lpstr>
      <vt:lpstr>Android SDK</vt:lpstr>
      <vt:lpstr>Android Virtual Devices</vt:lpstr>
      <vt:lpstr>Android Developer Community</vt:lpstr>
      <vt:lpstr>Code Completion</vt:lpstr>
      <vt:lpstr>Publish your Application</vt:lpstr>
      <vt:lpstr>Android Application Components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Introduction</dc:title>
  <cp:lastModifiedBy>Microsoft account</cp:lastModifiedBy>
  <cp:revision>63</cp:revision>
  <dcterms:modified xsi:type="dcterms:W3CDTF">2023-07-11T11:06:01Z</dcterms:modified>
</cp:coreProperties>
</file>